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1" r:id="rId1"/>
  </p:sldMasterIdLst>
  <p:sldIdLst>
    <p:sldId id="256" r:id="rId2"/>
    <p:sldId id="257" r:id="rId3"/>
    <p:sldId id="258" r:id="rId4"/>
    <p:sldId id="259" r:id="rId5"/>
    <p:sldId id="260" r:id="rId6"/>
    <p:sldId id="262" r:id="rId7"/>
    <p:sldId id="261" r:id="rId8"/>
    <p:sldId id="263" r:id="rId9"/>
    <p:sldId id="265" r:id="rId10"/>
    <p:sldId id="264"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smine L. Manley" initials="JLM" lastIdx="0" clrIdx="0">
    <p:extLst>
      <p:ext uri="{19B8F6BF-5375-455C-9EA6-DF929625EA0E}">
        <p15:presenceInfo xmlns:p15="http://schemas.microsoft.com/office/powerpoint/2012/main" userId="S-1-5-21-1220945662-1645522239-1801674531-52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2" autoAdjust="0"/>
    <p:restoredTop sz="94660"/>
  </p:normalViewPr>
  <p:slideViewPr>
    <p:cSldViewPr snapToGrid="0">
      <p:cViewPr varScale="1">
        <p:scale>
          <a:sx n="66" d="100"/>
          <a:sy n="66" d="100"/>
        </p:scale>
        <p:origin x="632" y="48"/>
      </p:cViewPr>
      <p:guideLst/>
    </p:cSldViewPr>
  </p:slideViewPr>
  <p:notesTextViewPr>
    <p:cViewPr>
      <p:scale>
        <a:sx n="1" d="1"/>
        <a:sy n="1" d="1"/>
      </p:scale>
      <p:origin x="0" y="0"/>
    </p:cViewPr>
  </p:notesTextViewPr>
  <p:sorterViewPr>
    <p:cViewPr varScale="1">
      <p:scale>
        <a:sx n="100" d="100"/>
        <a:sy n="100" d="100"/>
      </p:scale>
      <p:origin x="0" y="-71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12/19/2019</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39333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56927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9227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98840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31120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36883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9257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500063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0110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smtClean="0"/>
              <a:t>12/19/2019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273674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89293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t>12/19/2019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036547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22568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26583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12/19/2019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905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12/19/2019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507795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6340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1000">
              <a:schemeClr val="accent1">
                <a:lumMod val="5000"/>
                <a:lumOff val="95000"/>
              </a:schemeClr>
            </a:gs>
            <a:gs pos="100000">
              <a:schemeClr val="accent1">
                <a:lumMod val="45000"/>
                <a:lumOff val="55000"/>
              </a:schemeClr>
            </a:gs>
            <a:gs pos="96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12/19/2019</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235771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E5C08-D57B-4C65-91A7-D87FAEA1E068}"/>
              </a:ext>
            </a:extLst>
          </p:cNvPr>
          <p:cNvSpPr>
            <a:spLocks noGrp="1"/>
          </p:cNvSpPr>
          <p:nvPr>
            <p:ph type="ctrTitle"/>
          </p:nvPr>
        </p:nvSpPr>
        <p:spPr/>
        <p:txBody>
          <a:bodyPr>
            <a:normAutofit/>
          </a:bodyPr>
          <a:lstStyle/>
          <a:p>
            <a:pPr algn="ctr"/>
            <a:r>
              <a:rPr lang="en-US" dirty="0">
                <a:solidFill>
                  <a:schemeClr val="tx1"/>
                </a:solidFill>
                <a:latin typeface="Times New Roman" panose="02020603050405020304" pitchFamily="18" charset="0"/>
              </a:rPr>
              <a:t>National Association of Railway </a:t>
            </a:r>
            <a:r>
              <a:rPr lang="en-US" dirty="0" err="1">
                <a:solidFill>
                  <a:schemeClr val="tx1"/>
                </a:solidFill>
                <a:latin typeface="Times New Roman" panose="02020603050405020304" pitchFamily="18" charset="0"/>
              </a:rPr>
              <a:t>BusinessWomen</a:t>
            </a:r>
            <a:endParaRPr lang="en-US" dirty="0">
              <a:solidFill>
                <a:schemeClr val="tx1"/>
              </a:solidFill>
              <a:latin typeface="Times New Roman" panose="02020603050405020304" pitchFamily="18" charset="0"/>
            </a:endParaRPr>
          </a:p>
        </p:txBody>
      </p:sp>
      <p:sp>
        <p:nvSpPr>
          <p:cNvPr id="3" name="Subtitle 2">
            <a:extLst>
              <a:ext uri="{FF2B5EF4-FFF2-40B4-BE49-F238E27FC236}">
                <a16:creationId xmlns:a16="http://schemas.microsoft.com/office/drawing/2014/main" id="{A1FC1747-2BC9-4A5C-B59A-C663B9708006}"/>
              </a:ext>
            </a:extLst>
          </p:cNvPr>
          <p:cNvSpPr>
            <a:spLocks noGrp="1"/>
          </p:cNvSpPr>
          <p:nvPr>
            <p:ph type="subTitle" idx="1"/>
          </p:nvPr>
        </p:nvSpPr>
        <p:spPr/>
        <p:txBody>
          <a:bodyPr>
            <a:normAutofit/>
          </a:bodyPr>
          <a:lstStyle/>
          <a:p>
            <a:r>
              <a:rPr lang="en-US" sz="4800" dirty="0">
                <a:solidFill>
                  <a:schemeClr val="tx1"/>
                </a:solidFill>
              </a:rPr>
              <a:t>www.NARBW.org</a:t>
            </a:r>
          </a:p>
        </p:txBody>
      </p:sp>
    </p:spTree>
    <p:extLst>
      <p:ext uri="{BB962C8B-B14F-4D97-AF65-F5344CB8AC3E}">
        <p14:creationId xmlns:p14="http://schemas.microsoft.com/office/powerpoint/2010/main" val="1040002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D01778-F87F-4108-A988-5472CDE357B7}"/>
              </a:ext>
            </a:extLst>
          </p:cNvPr>
          <p:cNvSpPr txBox="1"/>
          <p:nvPr/>
        </p:nvSpPr>
        <p:spPr>
          <a:xfrm>
            <a:off x="1006218" y="698579"/>
            <a:ext cx="8123583" cy="646331"/>
          </a:xfrm>
          <a:prstGeom prst="rect">
            <a:avLst/>
          </a:prstGeom>
          <a:noFill/>
        </p:spPr>
        <p:txBody>
          <a:bodyPr wrap="square" rtlCol="0">
            <a:spAutoFit/>
          </a:bodyPr>
          <a:lstStyle/>
          <a:p>
            <a:r>
              <a:rPr lang="en-US" sz="3600" dirty="0">
                <a:latin typeface="Times New Roman" panose="02020603050405020304" pitchFamily="18" charset="0"/>
              </a:rPr>
              <a:t>             Social Media Links </a:t>
            </a:r>
          </a:p>
        </p:txBody>
      </p:sp>
      <p:pic>
        <p:nvPicPr>
          <p:cNvPr id="6" name="Picture 5">
            <a:extLst>
              <a:ext uri="{FF2B5EF4-FFF2-40B4-BE49-F238E27FC236}">
                <a16:creationId xmlns:a16="http://schemas.microsoft.com/office/drawing/2014/main" id="{BD465487-AC31-44FD-8D84-B25FFB0AA0EF}"/>
              </a:ext>
            </a:extLst>
          </p:cNvPr>
          <p:cNvPicPr>
            <a:picLocks noChangeAspect="1"/>
          </p:cNvPicPr>
          <p:nvPr/>
        </p:nvPicPr>
        <p:blipFill>
          <a:blip r:embed="rId2"/>
          <a:stretch>
            <a:fillRect/>
          </a:stretch>
        </p:blipFill>
        <p:spPr>
          <a:xfrm>
            <a:off x="1130575" y="1840809"/>
            <a:ext cx="5222319" cy="2068581"/>
          </a:xfrm>
          <a:prstGeom prst="rect">
            <a:avLst/>
          </a:prstGeom>
        </p:spPr>
      </p:pic>
      <p:sp>
        <p:nvSpPr>
          <p:cNvPr id="7" name="TextBox 6">
            <a:extLst>
              <a:ext uri="{FF2B5EF4-FFF2-40B4-BE49-F238E27FC236}">
                <a16:creationId xmlns:a16="http://schemas.microsoft.com/office/drawing/2014/main" id="{779ED96E-049F-4656-BE5E-84B17C97C095}"/>
              </a:ext>
            </a:extLst>
          </p:cNvPr>
          <p:cNvSpPr txBox="1"/>
          <p:nvPr/>
        </p:nvSpPr>
        <p:spPr>
          <a:xfrm>
            <a:off x="7040233" y="1997935"/>
            <a:ext cx="3865833" cy="2031325"/>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rPr>
              <a:t>In the Upper right-hand corner of the home page you see circles with the social media symbols.  These are all the National NARBW social media links.  Click to access these accounts.</a:t>
            </a:r>
          </a:p>
          <a:p>
            <a:endParaRPr lang="en-US" sz="14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Remember these same links are always located at the bottom of each website page. </a:t>
            </a:r>
          </a:p>
        </p:txBody>
      </p:sp>
      <p:cxnSp>
        <p:nvCxnSpPr>
          <p:cNvPr id="9" name="Straight Arrow Connector 8">
            <a:extLst>
              <a:ext uri="{FF2B5EF4-FFF2-40B4-BE49-F238E27FC236}">
                <a16:creationId xmlns:a16="http://schemas.microsoft.com/office/drawing/2014/main" id="{2984C8F7-860E-49B8-BA1D-98BE15585A5A}"/>
              </a:ext>
            </a:extLst>
          </p:cNvPr>
          <p:cNvCxnSpPr/>
          <p:nvPr/>
        </p:nvCxnSpPr>
        <p:spPr>
          <a:xfrm flipV="1">
            <a:off x="1817914" y="3341914"/>
            <a:ext cx="468086" cy="11647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C001001-1374-4F19-9F19-AEF4D08B1B2C}"/>
              </a:ext>
            </a:extLst>
          </p:cNvPr>
          <p:cNvCxnSpPr>
            <a:cxnSpLocks/>
            <a:stCxn id="19" idx="0"/>
          </p:cNvCxnSpPr>
          <p:nvPr/>
        </p:nvCxnSpPr>
        <p:spPr>
          <a:xfrm flipH="1" flipV="1">
            <a:off x="2699658" y="3309257"/>
            <a:ext cx="252552" cy="1465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5F30373-8018-47B5-A8FD-C466449BB97C}"/>
              </a:ext>
            </a:extLst>
          </p:cNvPr>
          <p:cNvCxnSpPr/>
          <p:nvPr/>
        </p:nvCxnSpPr>
        <p:spPr>
          <a:xfrm flipH="1" flipV="1">
            <a:off x="3091543" y="3385457"/>
            <a:ext cx="816428" cy="1328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09587A0-F733-442E-8A44-B5D7138F3158}"/>
              </a:ext>
            </a:extLst>
          </p:cNvPr>
          <p:cNvCxnSpPr/>
          <p:nvPr/>
        </p:nvCxnSpPr>
        <p:spPr>
          <a:xfrm flipH="1" flipV="1">
            <a:off x="3581400" y="3341914"/>
            <a:ext cx="1730829" cy="15131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2F9B29B-6EE6-4042-A559-EF2656CF6E76}"/>
              </a:ext>
            </a:extLst>
          </p:cNvPr>
          <p:cNvCxnSpPr/>
          <p:nvPr/>
        </p:nvCxnSpPr>
        <p:spPr>
          <a:xfrm flipH="1" flipV="1">
            <a:off x="4071257" y="3385457"/>
            <a:ext cx="2198914" cy="1436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2C12142-9B38-4310-8F59-5782DB807D44}"/>
              </a:ext>
            </a:extLst>
          </p:cNvPr>
          <p:cNvSpPr txBox="1"/>
          <p:nvPr/>
        </p:nvSpPr>
        <p:spPr>
          <a:xfrm>
            <a:off x="1006218" y="4405289"/>
            <a:ext cx="1214467" cy="369332"/>
          </a:xfrm>
          <a:prstGeom prst="rect">
            <a:avLst/>
          </a:prstGeom>
          <a:noFill/>
        </p:spPr>
        <p:txBody>
          <a:bodyPr wrap="square" rtlCol="0">
            <a:spAutoFit/>
          </a:bodyPr>
          <a:lstStyle/>
          <a:p>
            <a:r>
              <a:rPr lang="en-US" dirty="0">
                <a:latin typeface="Times New Roman" panose="02020603050405020304" pitchFamily="18" charset="0"/>
              </a:rPr>
              <a:t>Facebook</a:t>
            </a:r>
          </a:p>
        </p:txBody>
      </p:sp>
      <p:sp>
        <p:nvSpPr>
          <p:cNvPr id="19" name="TextBox 18">
            <a:extLst>
              <a:ext uri="{FF2B5EF4-FFF2-40B4-BE49-F238E27FC236}">
                <a16:creationId xmlns:a16="http://schemas.microsoft.com/office/drawing/2014/main" id="{84570747-C7A3-4EC5-BCCC-13E633912370}"/>
              </a:ext>
            </a:extLst>
          </p:cNvPr>
          <p:cNvSpPr txBox="1"/>
          <p:nvPr/>
        </p:nvSpPr>
        <p:spPr>
          <a:xfrm>
            <a:off x="2405743" y="4774621"/>
            <a:ext cx="1092934" cy="369332"/>
          </a:xfrm>
          <a:prstGeom prst="rect">
            <a:avLst/>
          </a:prstGeom>
          <a:noFill/>
        </p:spPr>
        <p:txBody>
          <a:bodyPr wrap="square" rtlCol="0">
            <a:spAutoFit/>
          </a:bodyPr>
          <a:lstStyle/>
          <a:p>
            <a:r>
              <a:rPr lang="en-US" dirty="0">
                <a:latin typeface="Times New Roman" panose="02020603050405020304" pitchFamily="18" charset="0"/>
              </a:rPr>
              <a:t>Twitter</a:t>
            </a:r>
          </a:p>
        </p:txBody>
      </p:sp>
      <p:sp>
        <p:nvSpPr>
          <p:cNvPr id="21" name="TextBox 20">
            <a:extLst>
              <a:ext uri="{FF2B5EF4-FFF2-40B4-BE49-F238E27FC236}">
                <a16:creationId xmlns:a16="http://schemas.microsoft.com/office/drawing/2014/main" id="{93FFD23A-5E08-4244-98C4-46A910514364}"/>
              </a:ext>
            </a:extLst>
          </p:cNvPr>
          <p:cNvSpPr txBox="1"/>
          <p:nvPr/>
        </p:nvSpPr>
        <p:spPr>
          <a:xfrm>
            <a:off x="3638011" y="4713514"/>
            <a:ext cx="1021076" cy="369332"/>
          </a:xfrm>
          <a:prstGeom prst="rect">
            <a:avLst/>
          </a:prstGeom>
          <a:noFill/>
        </p:spPr>
        <p:txBody>
          <a:bodyPr wrap="square" rtlCol="0">
            <a:spAutoFit/>
          </a:bodyPr>
          <a:lstStyle/>
          <a:p>
            <a:r>
              <a:rPr lang="en-US" dirty="0">
                <a:latin typeface="Times New Roman" panose="02020603050405020304" pitchFamily="18" charset="0"/>
              </a:rPr>
              <a:t>YouTube</a:t>
            </a:r>
          </a:p>
        </p:txBody>
      </p:sp>
      <p:sp>
        <p:nvSpPr>
          <p:cNvPr id="22" name="TextBox 21">
            <a:extLst>
              <a:ext uri="{FF2B5EF4-FFF2-40B4-BE49-F238E27FC236}">
                <a16:creationId xmlns:a16="http://schemas.microsoft.com/office/drawing/2014/main" id="{F422F8B9-622B-4152-9D08-302840415DD9}"/>
              </a:ext>
            </a:extLst>
          </p:cNvPr>
          <p:cNvSpPr txBox="1"/>
          <p:nvPr/>
        </p:nvSpPr>
        <p:spPr>
          <a:xfrm>
            <a:off x="4715698" y="4822371"/>
            <a:ext cx="1225721" cy="369332"/>
          </a:xfrm>
          <a:prstGeom prst="rect">
            <a:avLst/>
          </a:prstGeom>
          <a:noFill/>
        </p:spPr>
        <p:txBody>
          <a:bodyPr wrap="square" rtlCol="0">
            <a:spAutoFit/>
          </a:bodyPr>
          <a:lstStyle/>
          <a:p>
            <a:r>
              <a:rPr lang="en-US" dirty="0">
                <a:latin typeface="Times New Roman" panose="02020603050405020304" pitchFamily="18" charset="0"/>
              </a:rPr>
              <a:t>Linked in</a:t>
            </a:r>
          </a:p>
        </p:txBody>
      </p:sp>
      <p:sp>
        <p:nvSpPr>
          <p:cNvPr id="23" name="TextBox 22">
            <a:extLst>
              <a:ext uri="{FF2B5EF4-FFF2-40B4-BE49-F238E27FC236}">
                <a16:creationId xmlns:a16="http://schemas.microsoft.com/office/drawing/2014/main" id="{4DB1A9EE-742F-4866-A661-833FD83EA22E}"/>
              </a:ext>
            </a:extLst>
          </p:cNvPr>
          <p:cNvSpPr txBox="1"/>
          <p:nvPr/>
        </p:nvSpPr>
        <p:spPr>
          <a:xfrm>
            <a:off x="6095999" y="4855029"/>
            <a:ext cx="1412117" cy="369332"/>
          </a:xfrm>
          <a:prstGeom prst="rect">
            <a:avLst/>
          </a:prstGeom>
          <a:noFill/>
        </p:spPr>
        <p:txBody>
          <a:bodyPr wrap="square" rtlCol="0">
            <a:spAutoFit/>
          </a:bodyPr>
          <a:lstStyle/>
          <a:p>
            <a:r>
              <a:rPr lang="en-US" dirty="0">
                <a:latin typeface="Times New Roman" panose="02020603050405020304" pitchFamily="18" charset="0"/>
              </a:rPr>
              <a:t>FeedBurner</a:t>
            </a:r>
          </a:p>
        </p:txBody>
      </p:sp>
    </p:spTree>
    <p:extLst>
      <p:ext uri="{BB962C8B-B14F-4D97-AF65-F5344CB8AC3E}">
        <p14:creationId xmlns:p14="http://schemas.microsoft.com/office/powerpoint/2010/main" val="3911044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D81862-341B-4167-A5C0-782EAC85D482}"/>
              </a:ext>
            </a:extLst>
          </p:cNvPr>
          <p:cNvPicPr>
            <a:picLocks noChangeAspect="1"/>
          </p:cNvPicPr>
          <p:nvPr/>
        </p:nvPicPr>
        <p:blipFill>
          <a:blip r:embed="rId2"/>
          <a:stretch>
            <a:fillRect/>
          </a:stretch>
        </p:blipFill>
        <p:spPr>
          <a:xfrm>
            <a:off x="700501" y="1687286"/>
            <a:ext cx="5101828" cy="2237428"/>
          </a:xfrm>
          <a:prstGeom prst="rect">
            <a:avLst/>
          </a:prstGeom>
        </p:spPr>
      </p:pic>
      <p:sp>
        <p:nvSpPr>
          <p:cNvPr id="3" name="TextBox 2">
            <a:extLst>
              <a:ext uri="{FF2B5EF4-FFF2-40B4-BE49-F238E27FC236}">
                <a16:creationId xmlns:a16="http://schemas.microsoft.com/office/drawing/2014/main" id="{84B4DEB3-4F2E-4C88-B122-47D96580D77F}"/>
              </a:ext>
            </a:extLst>
          </p:cNvPr>
          <p:cNvSpPr txBox="1"/>
          <p:nvPr/>
        </p:nvSpPr>
        <p:spPr>
          <a:xfrm>
            <a:off x="768626" y="437322"/>
            <a:ext cx="6400800" cy="646331"/>
          </a:xfrm>
          <a:prstGeom prst="rect">
            <a:avLst/>
          </a:prstGeom>
          <a:noFill/>
        </p:spPr>
        <p:txBody>
          <a:bodyPr wrap="square" rtlCol="0">
            <a:spAutoFit/>
          </a:bodyPr>
          <a:lstStyle/>
          <a:p>
            <a:r>
              <a:rPr lang="en-US" sz="3600" dirty="0">
                <a:latin typeface="Times New Roman" panose="02020603050405020304" pitchFamily="18" charset="0"/>
              </a:rPr>
              <a:t>            Members Login </a:t>
            </a:r>
          </a:p>
        </p:txBody>
      </p:sp>
      <p:sp>
        <p:nvSpPr>
          <p:cNvPr id="4" name="TextBox 3">
            <a:extLst>
              <a:ext uri="{FF2B5EF4-FFF2-40B4-BE49-F238E27FC236}">
                <a16:creationId xmlns:a16="http://schemas.microsoft.com/office/drawing/2014/main" id="{CB961E44-823B-42E4-AED0-38026F9EF8FC}"/>
              </a:ext>
            </a:extLst>
          </p:cNvPr>
          <p:cNvSpPr txBox="1"/>
          <p:nvPr/>
        </p:nvSpPr>
        <p:spPr>
          <a:xfrm>
            <a:off x="6738256" y="1506641"/>
            <a:ext cx="4685117" cy="3108543"/>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rPr>
              <a:t>The Members Profile page is a membership database just for NARBW Members Only.</a:t>
            </a:r>
          </a:p>
          <a:p>
            <a:endParaRPr lang="en-US" sz="14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If you are new to the Members Profile Page, </a:t>
            </a:r>
          </a:p>
          <a:p>
            <a:r>
              <a:rPr lang="en-US" sz="1400" dirty="0">
                <a:latin typeface="Verdana" panose="020B0604030504040204" pitchFamily="34" charset="0"/>
                <a:ea typeface="Verdana" panose="020B0604030504040204" pitchFamily="34" charset="0"/>
              </a:rPr>
              <a:t>click the orange link that says sign up </a:t>
            </a:r>
          </a:p>
          <a:p>
            <a:r>
              <a:rPr lang="en-US" sz="1400" i="1" dirty="0">
                <a:latin typeface="Verdana" panose="020B0604030504040204" pitchFamily="34" charset="0"/>
                <a:ea typeface="Verdana" panose="020B0604030504040204" pitchFamily="34" charset="0"/>
              </a:rPr>
              <a:t>               New to this site</a:t>
            </a:r>
            <a:r>
              <a:rPr lang="en-US" sz="1400" dirty="0">
                <a:latin typeface="Verdana" panose="020B0604030504040204" pitchFamily="34" charset="0"/>
                <a:ea typeface="Verdana" panose="020B0604030504040204" pitchFamily="34" charset="0"/>
              </a:rPr>
              <a:t>? </a:t>
            </a:r>
            <a:r>
              <a:rPr lang="en-US" sz="1400" b="1" u="sng" dirty="0">
                <a:solidFill>
                  <a:schemeClr val="accent2"/>
                </a:solidFill>
                <a:latin typeface="Verdana" panose="020B0604030504040204" pitchFamily="34" charset="0"/>
                <a:ea typeface="Verdana" panose="020B0604030504040204" pitchFamily="34" charset="0"/>
              </a:rPr>
              <a:t>Sign Up</a:t>
            </a:r>
          </a:p>
          <a:p>
            <a:endParaRPr lang="en-US" sz="14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Once you sign up, National will review your request and approve your request.</a:t>
            </a:r>
          </a:p>
          <a:p>
            <a:endParaRPr lang="en-US" sz="1400" dirty="0">
              <a:latin typeface="Verdana" panose="020B0604030504040204" pitchFamily="34" charset="0"/>
              <a:ea typeface="Verdana" panose="020B0604030504040204" pitchFamily="34" charset="0"/>
            </a:endParaRPr>
          </a:p>
          <a:p>
            <a:endParaRPr lang="en-US" sz="14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If you have already signed up for this site with your personal email address and password,  enter that information in and click Log In</a:t>
            </a:r>
          </a:p>
        </p:txBody>
      </p:sp>
    </p:spTree>
    <p:extLst>
      <p:ext uri="{BB962C8B-B14F-4D97-AF65-F5344CB8AC3E}">
        <p14:creationId xmlns:p14="http://schemas.microsoft.com/office/powerpoint/2010/main" val="838397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B4DEB3-4F2E-4C88-B122-47D96580D77F}"/>
              </a:ext>
            </a:extLst>
          </p:cNvPr>
          <p:cNvSpPr txBox="1"/>
          <p:nvPr/>
        </p:nvSpPr>
        <p:spPr>
          <a:xfrm>
            <a:off x="768626" y="437322"/>
            <a:ext cx="6400800" cy="646331"/>
          </a:xfrm>
          <a:prstGeom prst="rect">
            <a:avLst/>
          </a:prstGeom>
          <a:noFill/>
        </p:spPr>
        <p:txBody>
          <a:bodyPr wrap="square" rtlCol="0">
            <a:spAutoFit/>
          </a:bodyPr>
          <a:lstStyle/>
          <a:p>
            <a:r>
              <a:rPr lang="en-US" sz="3600" dirty="0">
                <a:latin typeface="Times New Roman" panose="02020603050405020304" pitchFamily="18" charset="0"/>
              </a:rPr>
              <a:t>          Membership Profile</a:t>
            </a:r>
          </a:p>
        </p:txBody>
      </p:sp>
      <p:sp>
        <p:nvSpPr>
          <p:cNvPr id="4" name="TextBox 3">
            <a:extLst>
              <a:ext uri="{FF2B5EF4-FFF2-40B4-BE49-F238E27FC236}">
                <a16:creationId xmlns:a16="http://schemas.microsoft.com/office/drawing/2014/main" id="{CB961E44-823B-42E4-AED0-38026F9EF8FC}"/>
              </a:ext>
            </a:extLst>
          </p:cNvPr>
          <p:cNvSpPr txBox="1"/>
          <p:nvPr/>
        </p:nvSpPr>
        <p:spPr>
          <a:xfrm>
            <a:off x="6738256" y="1506641"/>
            <a:ext cx="4685117" cy="1600438"/>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rPr>
              <a:t>The directions on this page will direct you on how to complete the about section of your profile page.</a:t>
            </a:r>
          </a:p>
          <a:p>
            <a:endParaRPr lang="en-US" sz="14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Feel free to add anything you want your followers to know about you, including posting pictures and videos of your choice.</a:t>
            </a:r>
          </a:p>
        </p:txBody>
      </p:sp>
      <p:pic>
        <p:nvPicPr>
          <p:cNvPr id="6" name="Picture 5">
            <a:extLst>
              <a:ext uri="{FF2B5EF4-FFF2-40B4-BE49-F238E27FC236}">
                <a16:creationId xmlns:a16="http://schemas.microsoft.com/office/drawing/2014/main" id="{F8B3DEF9-2516-4AD7-B4C5-39C4ECA2BD42}"/>
              </a:ext>
            </a:extLst>
          </p:cNvPr>
          <p:cNvPicPr>
            <a:picLocks noChangeAspect="1"/>
          </p:cNvPicPr>
          <p:nvPr/>
        </p:nvPicPr>
        <p:blipFill>
          <a:blip r:embed="rId2"/>
          <a:stretch>
            <a:fillRect/>
          </a:stretch>
        </p:blipFill>
        <p:spPr>
          <a:xfrm>
            <a:off x="1087076" y="1364973"/>
            <a:ext cx="5008924" cy="4326835"/>
          </a:xfrm>
          <a:prstGeom prst="rect">
            <a:avLst/>
          </a:prstGeom>
        </p:spPr>
      </p:pic>
    </p:spTree>
    <p:extLst>
      <p:ext uri="{BB962C8B-B14F-4D97-AF65-F5344CB8AC3E}">
        <p14:creationId xmlns:p14="http://schemas.microsoft.com/office/powerpoint/2010/main" val="3738502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B4DEB3-4F2E-4C88-B122-47D96580D77F}"/>
              </a:ext>
            </a:extLst>
          </p:cNvPr>
          <p:cNvSpPr txBox="1"/>
          <p:nvPr/>
        </p:nvSpPr>
        <p:spPr>
          <a:xfrm>
            <a:off x="1746088" y="731611"/>
            <a:ext cx="6400800" cy="646331"/>
          </a:xfrm>
          <a:prstGeom prst="rect">
            <a:avLst/>
          </a:prstGeom>
          <a:noFill/>
        </p:spPr>
        <p:txBody>
          <a:bodyPr wrap="square" rtlCol="0">
            <a:spAutoFit/>
          </a:bodyPr>
          <a:lstStyle/>
          <a:p>
            <a:r>
              <a:rPr lang="en-US" sz="3600" dirty="0">
                <a:latin typeface="Times New Roman" panose="02020603050405020304" pitchFamily="18" charset="0"/>
              </a:rPr>
              <a:t>          Membership Profile</a:t>
            </a:r>
          </a:p>
        </p:txBody>
      </p:sp>
      <p:sp>
        <p:nvSpPr>
          <p:cNvPr id="4" name="TextBox 3">
            <a:extLst>
              <a:ext uri="{FF2B5EF4-FFF2-40B4-BE49-F238E27FC236}">
                <a16:creationId xmlns:a16="http://schemas.microsoft.com/office/drawing/2014/main" id="{CB961E44-823B-42E4-AED0-38026F9EF8FC}"/>
              </a:ext>
            </a:extLst>
          </p:cNvPr>
          <p:cNvSpPr txBox="1"/>
          <p:nvPr/>
        </p:nvSpPr>
        <p:spPr>
          <a:xfrm>
            <a:off x="7022035" y="1982450"/>
            <a:ext cx="4685117" cy="166199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rPr>
              <a:t>FOLLOWERS</a:t>
            </a:r>
          </a:p>
          <a:p>
            <a:endParaRPr lang="en-US" sz="12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Review this page to see the NARBW Members you are following and who is following you.</a:t>
            </a:r>
          </a:p>
          <a:p>
            <a:endParaRPr lang="en-US" sz="14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You can click on their profile and view their profile page</a:t>
            </a:r>
          </a:p>
        </p:txBody>
      </p:sp>
      <p:pic>
        <p:nvPicPr>
          <p:cNvPr id="6" name="Picture 5">
            <a:extLst>
              <a:ext uri="{FF2B5EF4-FFF2-40B4-BE49-F238E27FC236}">
                <a16:creationId xmlns:a16="http://schemas.microsoft.com/office/drawing/2014/main" id="{70F79D37-7971-4FCA-809A-C20474EDE17C}"/>
              </a:ext>
            </a:extLst>
          </p:cNvPr>
          <p:cNvPicPr>
            <a:picLocks noChangeAspect="1"/>
          </p:cNvPicPr>
          <p:nvPr/>
        </p:nvPicPr>
        <p:blipFill>
          <a:blip r:embed="rId2"/>
          <a:stretch>
            <a:fillRect/>
          </a:stretch>
        </p:blipFill>
        <p:spPr>
          <a:xfrm>
            <a:off x="1564584" y="1764609"/>
            <a:ext cx="4173147" cy="2886903"/>
          </a:xfrm>
          <a:prstGeom prst="rect">
            <a:avLst/>
          </a:prstGeom>
        </p:spPr>
      </p:pic>
    </p:spTree>
    <p:extLst>
      <p:ext uri="{BB962C8B-B14F-4D97-AF65-F5344CB8AC3E}">
        <p14:creationId xmlns:p14="http://schemas.microsoft.com/office/powerpoint/2010/main" val="154253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B4DEB3-4F2E-4C88-B122-47D96580D77F}"/>
              </a:ext>
            </a:extLst>
          </p:cNvPr>
          <p:cNvSpPr txBox="1"/>
          <p:nvPr/>
        </p:nvSpPr>
        <p:spPr>
          <a:xfrm>
            <a:off x="768626" y="437322"/>
            <a:ext cx="6400800" cy="646331"/>
          </a:xfrm>
          <a:prstGeom prst="rect">
            <a:avLst/>
          </a:prstGeom>
          <a:noFill/>
        </p:spPr>
        <p:txBody>
          <a:bodyPr wrap="square" rtlCol="0">
            <a:spAutoFit/>
          </a:bodyPr>
          <a:lstStyle/>
          <a:p>
            <a:r>
              <a:rPr lang="en-US" sz="3600" dirty="0">
                <a:latin typeface="Times New Roman" panose="02020603050405020304" pitchFamily="18" charset="0"/>
              </a:rPr>
              <a:t>        Membership Profile </a:t>
            </a:r>
          </a:p>
        </p:txBody>
      </p:sp>
      <p:sp>
        <p:nvSpPr>
          <p:cNvPr id="4" name="TextBox 3">
            <a:extLst>
              <a:ext uri="{FF2B5EF4-FFF2-40B4-BE49-F238E27FC236}">
                <a16:creationId xmlns:a16="http://schemas.microsoft.com/office/drawing/2014/main" id="{CB961E44-823B-42E4-AED0-38026F9EF8FC}"/>
              </a:ext>
            </a:extLst>
          </p:cNvPr>
          <p:cNvSpPr txBox="1"/>
          <p:nvPr/>
        </p:nvSpPr>
        <p:spPr>
          <a:xfrm>
            <a:off x="6738256" y="1506641"/>
            <a:ext cx="4685117"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rPr>
              <a:t>WEBSITE COMMENTS</a:t>
            </a:r>
          </a:p>
          <a:p>
            <a:endParaRPr lang="en-US" sz="12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Review this page to see what NARBW website comments you’ve made</a:t>
            </a:r>
          </a:p>
        </p:txBody>
      </p:sp>
      <p:pic>
        <p:nvPicPr>
          <p:cNvPr id="6" name="Picture 5">
            <a:extLst>
              <a:ext uri="{FF2B5EF4-FFF2-40B4-BE49-F238E27FC236}">
                <a16:creationId xmlns:a16="http://schemas.microsoft.com/office/drawing/2014/main" id="{6075A98A-E9A7-4BE0-BCF3-97EA22DE93CB}"/>
              </a:ext>
            </a:extLst>
          </p:cNvPr>
          <p:cNvPicPr>
            <a:picLocks noChangeAspect="1"/>
          </p:cNvPicPr>
          <p:nvPr/>
        </p:nvPicPr>
        <p:blipFill>
          <a:blip r:embed="rId2"/>
          <a:stretch>
            <a:fillRect/>
          </a:stretch>
        </p:blipFill>
        <p:spPr>
          <a:xfrm>
            <a:off x="887067" y="1083653"/>
            <a:ext cx="4685116" cy="3540763"/>
          </a:xfrm>
          <a:prstGeom prst="rect">
            <a:avLst/>
          </a:prstGeom>
        </p:spPr>
      </p:pic>
    </p:spTree>
    <p:extLst>
      <p:ext uri="{BB962C8B-B14F-4D97-AF65-F5344CB8AC3E}">
        <p14:creationId xmlns:p14="http://schemas.microsoft.com/office/powerpoint/2010/main" val="1849781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B4DEB3-4F2E-4C88-B122-47D96580D77F}"/>
              </a:ext>
            </a:extLst>
          </p:cNvPr>
          <p:cNvSpPr txBox="1"/>
          <p:nvPr/>
        </p:nvSpPr>
        <p:spPr>
          <a:xfrm>
            <a:off x="768626" y="437322"/>
            <a:ext cx="6400800" cy="646331"/>
          </a:xfrm>
          <a:prstGeom prst="rect">
            <a:avLst/>
          </a:prstGeom>
          <a:noFill/>
        </p:spPr>
        <p:txBody>
          <a:bodyPr wrap="square" rtlCol="0">
            <a:spAutoFit/>
          </a:bodyPr>
          <a:lstStyle/>
          <a:p>
            <a:r>
              <a:rPr lang="en-US" sz="3600" dirty="0">
                <a:latin typeface="Times New Roman" panose="02020603050405020304" pitchFamily="18" charset="0"/>
              </a:rPr>
              <a:t>           Membership Profile</a:t>
            </a:r>
          </a:p>
        </p:txBody>
      </p:sp>
      <p:sp>
        <p:nvSpPr>
          <p:cNvPr id="4" name="TextBox 3">
            <a:extLst>
              <a:ext uri="{FF2B5EF4-FFF2-40B4-BE49-F238E27FC236}">
                <a16:creationId xmlns:a16="http://schemas.microsoft.com/office/drawing/2014/main" id="{CB961E44-823B-42E4-AED0-38026F9EF8FC}"/>
              </a:ext>
            </a:extLst>
          </p:cNvPr>
          <p:cNvSpPr txBox="1"/>
          <p:nvPr/>
        </p:nvSpPr>
        <p:spPr>
          <a:xfrm>
            <a:off x="6769787" y="1643276"/>
            <a:ext cx="4685117"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rPr>
              <a:t>WEBSITE LIKES</a:t>
            </a:r>
          </a:p>
          <a:p>
            <a:endParaRPr lang="en-US" sz="12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Review this page to see what NARBW web pages you’ve liked</a:t>
            </a:r>
          </a:p>
        </p:txBody>
      </p:sp>
      <p:pic>
        <p:nvPicPr>
          <p:cNvPr id="6" name="Picture 5">
            <a:extLst>
              <a:ext uri="{FF2B5EF4-FFF2-40B4-BE49-F238E27FC236}">
                <a16:creationId xmlns:a16="http://schemas.microsoft.com/office/drawing/2014/main" id="{9AF880C0-46A3-4EC0-9914-363191D0F097}"/>
              </a:ext>
            </a:extLst>
          </p:cNvPr>
          <p:cNvPicPr>
            <a:picLocks noChangeAspect="1"/>
          </p:cNvPicPr>
          <p:nvPr/>
        </p:nvPicPr>
        <p:blipFill>
          <a:blip r:embed="rId2"/>
          <a:stretch>
            <a:fillRect/>
          </a:stretch>
        </p:blipFill>
        <p:spPr>
          <a:xfrm>
            <a:off x="1537045" y="1507891"/>
            <a:ext cx="4041825" cy="2918335"/>
          </a:xfrm>
          <a:prstGeom prst="rect">
            <a:avLst/>
          </a:prstGeom>
        </p:spPr>
      </p:pic>
    </p:spTree>
    <p:extLst>
      <p:ext uri="{BB962C8B-B14F-4D97-AF65-F5344CB8AC3E}">
        <p14:creationId xmlns:p14="http://schemas.microsoft.com/office/powerpoint/2010/main" val="434316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B4DEB3-4F2E-4C88-B122-47D96580D77F}"/>
              </a:ext>
            </a:extLst>
          </p:cNvPr>
          <p:cNvSpPr txBox="1"/>
          <p:nvPr/>
        </p:nvSpPr>
        <p:spPr>
          <a:xfrm>
            <a:off x="1640985" y="332218"/>
            <a:ext cx="6400800" cy="646331"/>
          </a:xfrm>
          <a:prstGeom prst="rect">
            <a:avLst/>
          </a:prstGeom>
          <a:noFill/>
        </p:spPr>
        <p:txBody>
          <a:bodyPr wrap="square" rtlCol="0">
            <a:spAutoFit/>
          </a:bodyPr>
          <a:lstStyle/>
          <a:p>
            <a:r>
              <a:rPr lang="en-US" sz="3600" dirty="0">
                <a:latin typeface="Times New Roman" panose="02020603050405020304" pitchFamily="18" charset="0"/>
              </a:rPr>
              <a:t>        Membership Profile</a:t>
            </a:r>
          </a:p>
        </p:txBody>
      </p:sp>
      <p:sp>
        <p:nvSpPr>
          <p:cNvPr id="4" name="TextBox 3">
            <a:extLst>
              <a:ext uri="{FF2B5EF4-FFF2-40B4-BE49-F238E27FC236}">
                <a16:creationId xmlns:a16="http://schemas.microsoft.com/office/drawing/2014/main" id="{CB961E44-823B-42E4-AED0-38026F9EF8FC}"/>
              </a:ext>
            </a:extLst>
          </p:cNvPr>
          <p:cNvSpPr txBox="1"/>
          <p:nvPr/>
        </p:nvSpPr>
        <p:spPr>
          <a:xfrm>
            <a:off x="6738256" y="1506641"/>
            <a:ext cx="4685117" cy="123110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rPr>
              <a:t>MY WEB ACCOUNT</a:t>
            </a:r>
          </a:p>
          <a:p>
            <a:endParaRPr lang="en-US" sz="12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Here is where you can update your information for the NARBW website that will filter to the NARBW DATABASE</a:t>
            </a:r>
          </a:p>
        </p:txBody>
      </p:sp>
      <p:pic>
        <p:nvPicPr>
          <p:cNvPr id="6" name="Picture 5">
            <a:extLst>
              <a:ext uri="{FF2B5EF4-FFF2-40B4-BE49-F238E27FC236}">
                <a16:creationId xmlns:a16="http://schemas.microsoft.com/office/drawing/2014/main" id="{CCC44C29-AB19-41CC-8076-C08E2D9BA633}"/>
              </a:ext>
            </a:extLst>
          </p:cNvPr>
          <p:cNvPicPr>
            <a:picLocks noChangeAspect="1"/>
          </p:cNvPicPr>
          <p:nvPr/>
        </p:nvPicPr>
        <p:blipFill>
          <a:blip r:embed="rId2"/>
          <a:stretch>
            <a:fillRect/>
          </a:stretch>
        </p:blipFill>
        <p:spPr>
          <a:xfrm>
            <a:off x="1368701" y="1506640"/>
            <a:ext cx="3918916" cy="3014551"/>
          </a:xfrm>
          <a:prstGeom prst="rect">
            <a:avLst/>
          </a:prstGeom>
        </p:spPr>
      </p:pic>
    </p:spTree>
    <p:extLst>
      <p:ext uri="{BB962C8B-B14F-4D97-AF65-F5344CB8AC3E}">
        <p14:creationId xmlns:p14="http://schemas.microsoft.com/office/powerpoint/2010/main" val="3298228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B4DEB3-4F2E-4C88-B122-47D96580D77F}"/>
              </a:ext>
            </a:extLst>
          </p:cNvPr>
          <p:cNvSpPr txBox="1"/>
          <p:nvPr/>
        </p:nvSpPr>
        <p:spPr>
          <a:xfrm>
            <a:off x="768626" y="437322"/>
            <a:ext cx="6400800" cy="646331"/>
          </a:xfrm>
          <a:prstGeom prst="rect">
            <a:avLst/>
          </a:prstGeom>
          <a:noFill/>
        </p:spPr>
        <p:txBody>
          <a:bodyPr wrap="square" rtlCol="0">
            <a:spAutoFit/>
          </a:bodyPr>
          <a:lstStyle/>
          <a:p>
            <a:r>
              <a:rPr lang="en-US" sz="3600" dirty="0">
                <a:latin typeface="Times New Roman" panose="02020603050405020304" pitchFamily="18" charset="0"/>
              </a:rPr>
              <a:t>              Membership Profile </a:t>
            </a:r>
          </a:p>
        </p:txBody>
      </p:sp>
      <p:sp>
        <p:nvSpPr>
          <p:cNvPr id="4" name="TextBox 3">
            <a:extLst>
              <a:ext uri="{FF2B5EF4-FFF2-40B4-BE49-F238E27FC236}">
                <a16:creationId xmlns:a16="http://schemas.microsoft.com/office/drawing/2014/main" id="{CB961E44-823B-42E4-AED0-38026F9EF8FC}"/>
              </a:ext>
            </a:extLst>
          </p:cNvPr>
          <p:cNvSpPr txBox="1"/>
          <p:nvPr/>
        </p:nvSpPr>
        <p:spPr>
          <a:xfrm>
            <a:off x="4746170" y="2197894"/>
            <a:ext cx="4685117" cy="1169551"/>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rPr>
              <a:t>UPDATE NARBW DATABASE</a:t>
            </a:r>
          </a:p>
          <a:p>
            <a:endParaRPr lang="en-US" sz="14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Here you can update your membership profile information in detail as if you were filling out information for joining.</a:t>
            </a:r>
          </a:p>
        </p:txBody>
      </p:sp>
      <p:pic>
        <p:nvPicPr>
          <p:cNvPr id="2" name="Picture 1">
            <a:extLst>
              <a:ext uri="{FF2B5EF4-FFF2-40B4-BE49-F238E27FC236}">
                <a16:creationId xmlns:a16="http://schemas.microsoft.com/office/drawing/2014/main" id="{450CB2A7-BA1C-4F0A-AC7B-00F9D57CBD9A}"/>
              </a:ext>
            </a:extLst>
          </p:cNvPr>
          <p:cNvPicPr>
            <a:picLocks noChangeAspect="1"/>
          </p:cNvPicPr>
          <p:nvPr/>
        </p:nvPicPr>
        <p:blipFill>
          <a:blip r:embed="rId2"/>
          <a:stretch>
            <a:fillRect/>
          </a:stretch>
        </p:blipFill>
        <p:spPr>
          <a:xfrm>
            <a:off x="1257300" y="1068491"/>
            <a:ext cx="7543800" cy="876300"/>
          </a:xfrm>
          <a:prstGeom prst="rect">
            <a:avLst/>
          </a:prstGeom>
        </p:spPr>
      </p:pic>
      <p:pic>
        <p:nvPicPr>
          <p:cNvPr id="5" name="Picture 4">
            <a:extLst>
              <a:ext uri="{FF2B5EF4-FFF2-40B4-BE49-F238E27FC236}">
                <a16:creationId xmlns:a16="http://schemas.microsoft.com/office/drawing/2014/main" id="{B22467A6-5674-4678-9BD5-F0A553F073EC}"/>
              </a:ext>
            </a:extLst>
          </p:cNvPr>
          <p:cNvPicPr>
            <a:picLocks noChangeAspect="1"/>
          </p:cNvPicPr>
          <p:nvPr/>
        </p:nvPicPr>
        <p:blipFill>
          <a:blip r:embed="rId3"/>
          <a:stretch>
            <a:fillRect/>
          </a:stretch>
        </p:blipFill>
        <p:spPr>
          <a:xfrm>
            <a:off x="1130948" y="1944791"/>
            <a:ext cx="2838078" cy="4550229"/>
          </a:xfrm>
          <a:prstGeom prst="rect">
            <a:avLst/>
          </a:prstGeom>
        </p:spPr>
      </p:pic>
    </p:spTree>
    <p:extLst>
      <p:ext uri="{BB962C8B-B14F-4D97-AF65-F5344CB8AC3E}">
        <p14:creationId xmlns:p14="http://schemas.microsoft.com/office/powerpoint/2010/main" val="1079584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B4DEB3-4F2E-4C88-B122-47D96580D77F}"/>
              </a:ext>
            </a:extLst>
          </p:cNvPr>
          <p:cNvSpPr txBox="1"/>
          <p:nvPr/>
        </p:nvSpPr>
        <p:spPr>
          <a:xfrm>
            <a:off x="768626" y="437322"/>
            <a:ext cx="6400800" cy="646331"/>
          </a:xfrm>
          <a:prstGeom prst="rect">
            <a:avLst/>
          </a:prstGeom>
          <a:noFill/>
        </p:spPr>
        <p:txBody>
          <a:bodyPr wrap="square" rtlCol="0">
            <a:spAutoFit/>
          </a:bodyPr>
          <a:lstStyle/>
          <a:p>
            <a:r>
              <a:rPr lang="en-US" sz="3600" dirty="0">
                <a:latin typeface="Times New Roman" panose="02020603050405020304" pitchFamily="18" charset="0"/>
              </a:rPr>
              <a:t>          Membership Profile </a:t>
            </a:r>
          </a:p>
        </p:txBody>
      </p:sp>
      <p:sp>
        <p:nvSpPr>
          <p:cNvPr id="4" name="TextBox 3">
            <a:extLst>
              <a:ext uri="{FF2B5EF4-FFF2-40B4-BE49-F238E27FC236}">
                <a16:creationId xmlns:a16="http://schemas.microsoft.com/office/drawing/2014/main" id="{CB961E44-823B-42E4-AED0-38026F9EF8FC}"/>
              </a:ext>
            </a:extLst>
          </p:cNvPr>
          <p:cNvSpPr txBox="1"/>
          <p:nvPr/>
        </p:nvSpPr>
        <p:spPr>
          <a:xfrm>
            <a:off x="3254827" y="2372066"/>
            <a:ext cx="4685117" cy="1384995"/>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rPr>
              <a:t>MEMBERS FORMS</a:t>
            </a:r>
          </a:p>
          <a:p>
            <a:endParaRPr lang="en-US" sz="14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Just a quicker way to access members forms from the membership profile page so you won’t have to go back to the documents tab above and enter the generic password CORNELL</a:t>
            </a:r>
          </a:p>
        </p:txBody>
      </p:sp>
      <p:pic>
        <p:nvPicPr>
          <p:cNvPr id="2" name="Picture 1">
            <a:extLst>
              <a:ext uri="{FF2B5EF4-FFF2-40B4-BE49-F238E27FC236}">
                <a16:creationId xmlns:a16="http://schemas.microsoft.com/office/drawing/2014/main" id="{450CB2A7-BA1C-4F0A-AC7B-00F9D57CBD9A}"/>
              </a:ext>
            </a:extLst>
          </p:cNvPr>
          <p:cNvPicPr>
            <a:picLocks noChangeAspect="1"/>
          </p:cNvPicPr>
          <p:nvPr/>
        </p:nvPicPr>
        <p:blipFill>
          <a:blip r:embed="rId2"/>
          <a:stretch>
            <a:fillRect/>
          </a:stretch>
        </p:blipFill>
        <p:spPr>
          <a:xfrm>
            <a:off x="1257300" y="1068491"/>
            <a:ext cx="7543800" cy="876300"/>
          </a:xfrm>
          <a:prstGeom prst="rect">
            <a:avLst/>
          </a:prstGeom>
        </p:spPr>
      </p:pic>
    </p:spTree>
    <p:extLst>
      <p:ext uri="{BB962C8B-B14F-4D97-AF65-F5344CB8AC3E}">
        <p14:creationId xmlns:p14="http://schemas.microsoft.com/office/powerpoint/2010/main" val="548093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B4DEB3-4F2E-4C88-B122-47D96580D77F}"/>
              </a:ext>
            </a:extLst>
          </p:cNvPr>
          <p:cNvSpPr txBox="1"/>
          <p:nvPr/>
        </p:nvSpPr>
        <p:spPr>
          <a:xfrm>
            <a:off x="768626" y="437322"/>
            <a:ext cx="6400800" cy="646331"/>
          </a:xfrm>
          <a:prstGeom prst="rect">
            <a:avLst/>
          </a:prstGeom>
          <a:noFill/>
        </p:spPr>
        <p:txBody>
          <a:bodyPr wrap="square" rtlCol="0">
            <a:spAutoFit/>
          </a:bodyPr>
          <a:lstStyle/>
          <a:p>
            <a:r>
              <a:rPr lang="en-US" sz="3600" dirty="0">
                <a:latin typeface="Times New Roman" panose="02020603050405020304" pitchFamily="18" charset="0"/>
              </a:rPr>
              <a:t>        Membership Profile </a:t>
            </a:r>
          </a:p>
        </p:txBody>
      </p:sp>
      <p:sp>
        <p:nvSpPr>
          <p:cNvPr id="4" name="TextBox 3">
            <a:extLst>
              <a:ext uri="{FF2B5EF4-FFF2-40B4-BE49-F238E27FC236}">
                <a16:creationId xmlns:a16="http://schemas.microsoft.com/office/drawing/2014/main" id="{CB961E44-823B-42E4-AED0-38026F9EF8FC}"/>
              </a:ext>
            </a:extLst>
          </p:cNvPr>
          <p:cNvSpPr txBox="1"/>
          <p:nvPr/>
        </p:nvSpPr>
        <p:spPr>
          <a:xfrm>
            <a:off x="3496565" y="2575960"/>
            <a:ext cx="4685117" cy="123110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rPr>
              <a:t>LATEST MEMBERSHIP ROSTER</a:t>
            </a:r>
          </a:p>
          <a:p>
            <a:endParaRPr lang="en-US" sz="12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HERE YOU WILL BE ABLE TO VIEW THE NATIONAL ROSTER BY CHAPTERS OF ALL ACTIVE MEMBERS.</a:t>
            </a:r>
          </a:p>
        </p:txBody>
      </p:sp>
      <p:pic>
        <p:nvPicPr>
          <p:cNvPr id="2" name="Picture 1">
            <a:extLst>
              <a:ext uri="{FF2B5EF4-FFF2-40B4-BE49-F238E27FC236}">
                <a16:creationId xmlns:a16="http://schemas.microsoft.com/office/drawing/2014/main" id="{450CB2A7-BA1C-4F0A-AC7B-00F9D57CBD9A}"/>
              </a:ext>
            </a:extLst>
          </p:cNvPr>
          <p:cNvPicPr>
            <a:picLocks noChangeAspect="1"/>
          </p:cNvPicPr>
          <p:nvPr/>
        </p:nvPicPr>
        <p:blipFill>
          <a:blip r:embed="rId2"/>
          <a:stretch>
            <a:fillRect/>
          </a:stretch>
        </p:blipFill>
        <p:spPr>
          <a:xfrm>
            <a:off x="1257300" y="1068491"/>
            <a:ext cx="7543800" cy="876300"/>
          </a:xfrm>
          <a:prstGeom prst="rect">
            <a:avLst/>
          </a:prstGeom>
        </p:spPr>
      </p:pic>
    </p:spTree>
    <p:extLst>
      <p:ext uri="{BB962C8B-B14F-4D97-AF65-F5344CB8AC3E}">
        <p14:creationId xmlns:p14="http://schemas.microsoft.com/office/powerpoint/2010/main" val="680859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461E7-1A2E-43BD-A696-DBAE9A65F393}"/>
              </a:ext>
            </a:extLst>
          </p:cNvPr>
          <p:cNvSpPr>
            <a:spLocks noGrp="1"/>
          </p:cNvSpPr>
          <p:nvPr>
            <p:ph type="ctrTitle" idx="4294967295"/>
          </p:nvPr>
        </p:nvSpPr>
        <p:spPr>
          <a:xfrm>
            <a:off x="8605838" y="708025"/>
            <a:ext cx="3586162" cy="4756150"/>
          </a:xfrm>
        </p:spPr>
        <p:txBody>
          <a:bodyPr vert="horz" lIns="91440" tIns="45720" rIns="91440" bIns="45720" rtlCol="0" anchor="b">
            <a:normAutofit fontScale="90000"/>
          </a:bodyPr>
          <a:lstStyle/>
          <a:p>
            <a:r>
              <a:rPr lang="en-US" sz="1400" dirty="0">
                <a:solidFill>
                  <a:schemeClr val="tx1"/>
                </a:solidFill>
                <a:latin typeface="Verdana" panose="020B0604030504040204" pitchFamily="34" charset="0"/>
                <a:ea typeface="Verdana" panose="020B0604030504040204" pitchFamily="34" charset="0"/>
              </a:rPr>
              <a:t>When logging on to the website it will bring you to the HOME PAGE. </a:t>
            </a:r>
            <a:br>
              <a:rPr lang="en-US" sz="1400" dirty="0">
                <a:solidFill>
                  <a:schemeClr val="tx1"/>
                </a:solidFill>
                <a:latin typeface="Verdana" panose="020B0604030504040204" pitchFamily="34" charset="0"/>
                <a:ea typeface="Verdana" panose="020B0604030504040204" pitchFamily="34" charset="0"/>
              </a:rPr>
            </a:br>
            <a:br>
              <a:rPr lang="en-US" sz="1400" dirty="0">
                <a:solidFill>
                  <a:schemeClr val="tx1"/>
                </a:solidFill>
                <a:latin typeface="Verdana" panose="020B0604030504040204" pitchFamily="34" charset="0"/>
                <a:ea typeface="Verdana" panose="020B0604030504040204" pitchFamily="34" charset="0"/>
              </a:rPr>
            </a:br>
            <a:r>
              <a:rPr lang="en-US" sz="1400" dirty="0">
                <a:solidFill>
                  <a:schemeClr val="tx1"/>
                </a:solidFill>
                <a:latin typeface="Verdana" panose="020B0604030504040204" pitchFamily="34" charset="0"/>
                <a:ea typeface="Verdana" panose="020B0604030504040204" pitchFamily="34" charset="0"/>
              </a:rPr>
              <a:t>Navigate through the website by using the scroll bar on the right hand side of your screen or by clicking on the menu bar at the top center of your screen.</a:t>
            </a:r>
            <a:br>
              <a:rPr lang="en-US" sz="1400" dirty="0">
                <a:solidFill>
                  <a:schemeClr val="tx1"/>
                </a:solidFill>
                <a:latin typeface="Verdana" panose="020B0604030504040204" pitchFamily="34" charset="0"/>
                <a:ea typeface="Verdana" panose="020B0604030504040204" pitchFamily="34" charset="0"/>
              </a:rPr>
            </a:br>
            <a:br>
              <a:rPr lang="en-US" sz="1400" dirty="0">
                <a:solidFill>
                  <a:schemeClr val="tx1"/>
                </a:solidFill>
                <a:latin typeface="Verdana" panose="020B0604030504040204" pitchFamily="34" charset="0"/>
                <a:ea typeface="Verdana" panose="020B0604030504040204" pitchFamily="34" charset="0"/>
              </a:rPr>
            </a:br>
            <a:r>
              <a:rPr lang="en-US" sz="1400" dirty="0">
                <a:solidFill>
                  <a:schemeClr val="tx1"/>
                </a:solidFill>
                <a:latin typeface="Verdana" panose="020B0604030504040204" pitchFamily="34" charset="0"/>
                <a:ea typeface="Verdana" panose="020B0604030504040204" pitchFamily="34" charset="0"/>
              </a:rPr>
              <a:t>SCROLL DOWN</a:t>
            </a:r>
            <a:br>
              <a:rPr lang="en-US" sz="1400" dirty="0">
                <a:solidFill>
                  <a:schemeClr val="tx1"/>
                </a:solidFill>
                <a:latin typeface="Verdana" panose="020B0604030504040204" pitchFamily="34" charset="0"/>
                <a:ea typeface="Verdana" panose="020B0604030504040204" pitchFamily="34" charset="0"/>
              </a:rPr>
            </a:br>
            <a:r>
              <a:rPr lang="en-US" sz="1400" dirty="0">
                <a:solidFill>
                  <a:schemeClr val="tx1"/>
                </a:solidFill>
                <a:latin typeface="Verdana" panose="020B0604030504040204" pitchFamily="34" charset="0"/>
                <a:ea typeface="Verdana" panose="020B0604030504040204" pitchFamily="34" charset="0"/>
              </a:rPr>
              <a:t>You will see the Photo Gallery, Our Purpose, In The Spotlight, Welfare Warriors &amp; Presentations. </a:t>
            </a:r>
            <a:r>
              <a:rPr lang="en-US" sz="1400" dirty="0">
                <a:latin typeface="Verdana" panose="020B0604030504040204" pitchFamily="34" charset="0"/>
                <a:ea typeface="Verdana" panose="020B0604030504040204" pitchFamily="34" charset="0"/>
              </a:rPr>
              <a:t>T</a:t>
            </a:r>
            <a:r>
              <a:rPr lang="en-US" sz="1400" dirty="0">
                <a:solidFill>
                  <a:schemeClr val="tx1"/>
                </a:solidFill>
                <a:latin typeface="Verdana" panose="020B0604030504040204" pitchFamily="34" charset="0"/>
                <a:ea typeface="Verdana" panose="020B0604030504040204" pitchFamily="34" charset="0"/>
              </a:rPr>
              <a:t>he most recent posts are shown on the Home Page.</a:t>
            </a:r>
            <a:br>
              <a:rPr lang="en-US" sz="1400" dirty="0">
                <a:solidFill>
                  <a:schemeClr val="tx1"/>
                </a:solidFill>
                <a:latin typeface="Verdana" panose="020B0604030504040204" pitchFamily="34" charset="0"/>
                <a:ea typeface="Verdana" panose="020B0604030504040204" pitchFamily="34" charset="0"/>
              </a:rPr>
            </a:br>
            <a:br>
              <a:rPr lang="en-US" sz="1400" dirty="0">
                <a:solidFill>
                  <a:schemeClr val="tx1"/>
                </a:solidFill>
                <a:latin typeface="Verdana" panose="020B0604030504040204" pitchFamily="34" charset="0"/>
                <a:ea typeface="Verdana" panose="020B0604030504040204" pitchFamily="34" charset="0"/>
              </a:rPr>
            </a:br>
            <a:r>
              <a:rPr lang="en-US" sz="1400" dirty="0">
                <a:solidFill>
                  <a:schemeClr val="tx1"/>
                </a:solidFill>
                <a:latin typeface="Verdana" panose="020B0604030504040204" pitchFamily="34" charset="0"/>
                <a:ea typeface="Verdana" panose="020B0604030504040204" pitchFamily="34" charset="0"/>
              </a:rPr>
              <a:t>You will see the most recent national Presidents here on the Home Page and  a link to view the page for the Hall of National Presidents</a:t>
            </a:r>
            <a:br>
              <a:rPr lang="en-US" sz="1400" dirty="0">
                <a:solidFill>
                  <a:schemeClr val="tx1"/>
                </a:solidFill>
                <a:latin typeface="Verdana" panose="020B0604030504040204" pitchFamily="34" charset="0"/>
                <a:ea typeface="Verdana" panose="020B0604030504040204" pitchFamily="34" charset="0"/>
              </a:rPr>
            </a:br>
            <a:br>
              <a:rPr lang="en-US" sz="1400" dirty="0">
                <a:solidFill>
                  <a:schemeClr val="tx1"/>
                </a:solidFill>
                <a:latin typeface="Verdana" panose="020B0604030504040204" pitchFamily="34" charset="0"/>
                <a:ea typeface="Verdana" panose="020B0604030504040204" pitchFamily="34" charset="0"/>
              </a:rPr>
            </a:br>
            <a:r>
              <a:rPr lang="en-US" sz="1400" dirty="0">
                <a:solidFill>
                  <a:schemeClr val="tx1"/>
                </a:solidFill>
                <a:latin typeface="Verdana" panose="020B0604030504040204" pitchFamily="34" charset="0"/>
                <a:ea typeface="Verdana" panose="020B0604030504040204" pitchFamily="34" charset="0"/>
              </a:rPr>
              <a:t>At the Very Bottom of the Home Page there are Quick Links to some of the website pages and social media links.</a:t>
            </a:r>
          </a:p>
        </p:txBody>
      </p:sp>
      <p:pic>
        <p:nvPicPr>
          <p:cNvPr id="7" name="Picture 6">
            <a:extLst>
              <a:ext uri="{FF2B5EF4-FFF2-40B4-BE49-F238E27FC236}">
                <a16:creationId xmlns:a16="http://schemas.microsoft.com/office/drawing/2014/main" id="{F087EEF3-9EB6-4FC4-BACD-7B6FFDE9DBF0}"/>
              </a:ext>
            </a:extLst>
          </p:cNvPr>
          <p:cNvPicPr>
            <a:picLocks noChangeAspect="1"/>
          </p:cNvPicPr>
          <p:nvPr/>
        </p:nvPicPr>
        <p:blipFill>
          <a:blip r:embed="rId2"/>
          <a:stretch>
            <a:fillRect/>
          </a:stretch>
        </p:blipFill>
        <p:spPr>
          <a:xfrm>
            <a:off x="189017" y="1377127"/>
            <a:ext cx="8026948" cy="4769819"/>
          </a:xfrm>
          <a:prstGeom prst="rect">
            <a:avLst/>
          </a:prstGeom>
        </p:spPr>
      </p:pic>
    </p:spTree>
    <p:extLst>
      <p:ext uri="{BB962C8B-B14F-4D97-AF65-F5344CB8AC3E}">
        <p14:creationId xmlns:p14="http://schemas.microsoft.com/office/powerpoint/2010/main" val="2134407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B4DEB3-4F2E-4C88-B122-47D96580D77F}"/>
              </a:ext>
            </a:extLst>
          </p:cNvPr>
          <p:cNvSpPr txBox="1"/>
          <p:nvPr/>
        </p:nvSpPr>
        <p:spPr>
          <a:xfrm>
            <a:off x="957942" y="469979"/>
            <a:ext cx="8186057" cy="646331"/>
          </a:xfrm>
          <a:prstGeom prst="rect">
            <a:avLst/>
          </a:prstGeom>
          <a:noFill/>
        </p:spPr>
        <p:txBody>
          <a:bodyPr wrap="square" rtlCol="0">
            <a:spAutoFit/>
          </a:bodyPr>
          <a:lstStyle/>
          <a:p>
            <a:pPr algn="ctr"/>
            <a:r>
              <a:rPr lang="en-US" sz="3600" dirty="0">
                <a:latin typeface="Times New Roman" panose="02020603050405020304" pitchFamily="18" charset="0"/>
              </a:rPr>
              <a:t>     NARBW Website Contact Information </a:t>
            </a:r>
          </a:p>
        </p:txBody>
      </p:sp>
      <p:sp>
        <p:nvSpPr>
          <p:cNvPr id="5" name="TextBox 4">
            <a:extLst>
              <a:ext uri="{FF2B5EF4-FFF2-40B4-BE49-F238E27FC236}">
                <a16:creationId xmlns:a16="http://schemas.microsoft.com/office/drawing/2014/main" id="{FDDD4F57-FBC1-45EC-9AB4-60936D0CDBA4}"/>
              </a:ext>
            </a:extLst>
          </p:cNvPr>
          <p:cNvSpPr txBox="1"/>
          <p:nvPr/>
        </p:nvSpPr>
        <p:spPr>
          <a:xfrm>
            <a:off x="1981200" y="2828835"/>
            <a:ext cx="6531428" cy="1200329"/>
          </a:xfrm>
          <a:prstGeom prst="rect">
            <a:avLst/>
          </a:prstGeom>
          <a:noFill/>
        </p:spPr>
        <p:txBody>
          <a:bodyPr wrap="square" rtlCol="0">
            <a:spAutoFit/>
          </a:bodyPr>
          <a:lstStyle/>
          <a:p>
            <a:pPr algn="ctr"/>
            <a:r>
              <a:rPr lang="en-US" sz="3600" dirty="0">
                <a:latin typeface="Times New Roman" panose="02020603050405020304" pitchFamily="18" charset="0"/>
              </a:rPr>
              <a:t>www.publications@NARBW.org</a:t>
            </a:r>
          </a:p>
          <a:p>
            <a:pPr algn="ctr"/>
            <a:r>
              <a:rPr lang="en-US" sz="3600" dirty="0">
                <a:latin typeface="Times New Roman" panose="02020603050405020304" pitchFamily="18" charset="0"/>
              </a:rPr>
              <a:t>www.publication@NARBW.org</a:t>
            </a:r>
          </a:p>
        </p:txBody>
      </p:sp>
    </p:spTree>
    <p:extLst>
      <p:ext uri="{BB962C8B-B14F-4D97-AF65-F5344CB8AC3E}">
        <p14:creationId xmlns:p14="http://schemas.microsoft.com/office/powerpoint/2010/main" val="52464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943850-0FCA-4AFD-9C87-BFA4C5744F46}"/>
              </a:ext>
            </a:extLst>
          </p:cNvPr>
          <p:cNvPicPr>
            <a:picLocks noChangeAspect="1"/>
          </p:cNvPicPr>
          <p:nvPr/>
        </p:nvPicPr>
        <p:blipFill>
          <a:blip r:embed="rId2"/>
          <a:stretch>
            <a:fillRect/>
          </a:stretch>
        </p:blipFill>
        <p:spPr>
          <a:xfrm>
            <a:off x="0" y="1251856"/>
            <a:ext cx="8063569" cy="4528458"/>
          </a:xfrm>
          <a:prstGeom prst="rect">
            <a:avLst/>
          </a:prstGeom>
        </p:spPr>
      </p:pic>
      <p:sp>
        <p:nvSpPr>
          <p:cNvPr id="3" name="TextBox 2">
            <a:extLst>
              <a:ext uri="{FF2B5EF4-FFF2-40B4-BE49-F238E27FC236}">
                <a16:creationId xmlns:a16="http://schemas.microsoft.com/office/drawing/2014/main" id="{A8A49468-D812-4ED4-B1EA-F03DCB26FACA}"/>
              </a:ext>
            </a:extLst>
          </p:cNvPr>
          <p:cNvSpPr txBox="1"/>
          <p:nvPr/>
        </p:nvSpPr>
        <p:spPr>
          <a:xfrm>
            <a:off x="0" y="182218"/>
            <a:ext cx="8322366" cy="646331"/>
          </a:xfrm>
          <a:prstGeom prst="rect">
            <a:avLst/>
          </a:prstGeom>
          <a:noFill/>
        </p:spPr>
        <p:txBody>
          <a:bodyPr wrap="square" rtlCol="0">
            <a:spAutoFit/>
          </a:bodyPr>
          <a:lstStyle/>
          <a:p>
            <a:pPr algn="ctr"/>
            <a:r>
              <a:rPr lang="en-US" sz="3600" dirty="0">
                <a:latin typeface="Times New Roman" panose="02020603050405020304" pitchFamily="18" charset="0"/>
              </a:rPr>
              <a:t>Who We Are</a:t>
            </a:r>
          </a:p>
        </p:txBody>
      </p:sp>
      <p:sp>
        <p:nvSpPr>
          <p:cNvPr id="4" name="TextBox 3">
            <a:extLst>
              <a:ext uri="{FF2B5EF4-FFF2-40B4-BE49-F238E27FC236}">
                <a16:creationId xmlns:a16="http://schemas.microsoft.com/office/drawing/2014/main" id="{F06B8C7A-9BAA-4117-9686-C1543292AC54}"/>
              </a:ext>
            </a:extLst>
          </p:cNvPr>
          <p:cNvSpPr txBox="1"/>
          <p:nvPr/>
        </p:nvSpPr>
        <p:spPr>
          <a:xfrm>
            <a:off x="8196943" y="1720840"/>
            <a:ext cx="3820886" cy="4185761"/>
          </a:xfrm>
          <a:prstGeom prst="rect">
            <a:avLst/>
          </a:prstGeom>
          <a:noFill/>
        </p:spPr>
        <p:txBody>
          <a:bodyPr wrap="square" rtlCol="0">
            <a:spAutoFit/>
          </a:bodyPr>
          <a:lstStyle/>
          <a:p>
            <a:pPr algn="ctr"/>
            <a:r>
              <a:rPr lang="en-US" sz="1400" dirty="0">
                <a:latin typeface="Verdana" panose="020B0604030504040204" pitchFamily="34" charset="0"/>
                <a:ea typeface="Verdana" panose="020B0604030504040204" pitchFamily="34" charset="0"/>
              </a:rPr>
              <a:t>Purpose &amp; History</a:t>
            </a:r>
          </a:p>
          <a:p>
            <a:r>
              <a:rPr lang="en-US" sz="1400" dirty="0">
                <a:latin typeface="Verdana" panose="020B0604030504040204" pitchFamily="34" charset="0"/>
                <a:ea typeface="Verdana" panose="020B0604030504040204" pitchFamily="34" charset="0"/>
              </a:rPr>
              <a:t>This page will give you the NARBW Purpose &amp; the History of the Organization</a:t>
            </a:r>
          </a:p>
          <a:p>
            <a:endParaRPr lang="en-US" sz="1400" dirty="0">
              <a:latin typeface="Verdana" panose="020B0604030504040204" pitchFamily="34" charset="0"/>
              <a:ea typeface="Verdana" panose="020B0604030504040204" pitchFamily="34" charset="0"/>
            </a:endParaRPr>
          </a:p>
          <a:p>
            <a:pPr algn="ctr"/>
            <a:r>
              <a:rPr lang="en-US" sz="1400" dirty="0">
                <a:latin typeface="Verdana" panose="020B0604030504040204" pitchFamily="34" charset="0"/>
                <a:ea typeface="Verdana" panose="020B0604030504040204" pitchFamily="34" charset="0"/>
              </a:rPr>
              <a:t>Chapter Listing</a:t>
            </a:r>
          </a:p>
          <a:p>
            <a:r>
              <a:rPr lang="en-US" sz="1400" dirty="0">
                <a:latin typeface="Verdana" panose="020B0604030504040204" pitchFamily="34" charset="0"/>
                <a:ea typeface="Verdana" panose="020B0604030504040204" pitchFamily="34" charset="0"/>
              </a:rPr>
              <a:t>This page will give you a list of all active chapters in the organization.  Click on a chapter and it will give you a brief description of the chapter’s established date, email contact link, meeting times, current chapter president and a small description of chapter activities.</a:t>
            </a:r>
          </a:p>
          <a:p>
            <a:endParaRPr lang="en-US" sz="1400" dirty="0">
              <a:latin typeface="Verdana" panose="020B0604030504040204" pitchFamily="34" charset="0"/>
              <a:ea typeface="Verdana" panose="020B0604030504040204" pitchFamily="34" charset="0"/>
            </a:endParaRPr>
          </a:p>
          <a:p>
            <a:pPr algn="ctr"/>
            <a:r>
              <a:rPr lang="en-US" sz="1400" dirty="0">
                <a:latin typeface="Verdana" panose="020B0604030504040204" pitchFamily="34" charset="0"/>
                <a:ea typeface="Verdana" panose="020B0604030504040204" pitchFamily="34" charset="0"/>
              </a:rPr>
              <a:t>Hall of National Presidents</a:t>
            </a:r>
          </a:p>
          <a:p>
            <a:r>
              <a:rPr lang="en-US" sz="1400" dirty="0">
                <a:latin typeface="Verdana" panose="020B0604030504040204" pitchFamily="34" charset="0"/>
                <a:ea typeface="Verdana" panose="020B0604030504040204" pitchFamily="34" charset="0"/>
              </a:rPr>
              <a:t>Here you can view the photos of all the national presidents.  Scroll over the photo and their name , chapter and year of service is listed.</a:t>
            </a:r>
          </a:p>
        </p:txBody>
      </p:sp>
    </p:spTree>
    <p:extLst>
      <p:ext uri="{BB962C8B-B14F-4D97-AF65-F5344CB8AC3E}">
        <p14:creationId xmlns:p14="http://schemas.microsoft.com/office/powerpoint/2010/main" val="2826998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7A15A5-3945-4075-9B5C-BF9BCF524821}"/>
              </a:ext>
            </a:extLst>
          </p:cNvPr>
          <p:cNvPicPr>
            <a:picLocks noChangeAspect="1"/>
          </p:cNvPicPr>
          <p:nvPr/>
        </p:nvPicPr>
        <p:blipFill>
          <a:blip r:embed="rId2"/>
          <a:stretch>
            <a:fillRect/>
          </a:stretch>
        </p:blipFill>
        <p:spPr>
          <a:xfrm>
            <a:off x="0" y="1449386"/>
            <a:ext cx="7987542" cy="3959227"/>
          </a:xfrm>
          <a:prstGeom prst="rect">
            <a:avLst/>
          </a:prstGeom>
        </p:spPr>
      </p:pic>
      <p:sp>
        <p:nvSpPr>
          <p:cNvPr id="3" name="TextBox 2">
            <a:extLst>
              <a:ext uri="{FF2B5EF4-FFF2-40B4-BE49-F238E27FC236}">
                <a16:creationId xmlns:a16="http://schemas.microsoft.com/office/drawing/2014/main" id="{7BBEDD84-0189-4F35-A2AF-42D904B2BC52}"/>
              </a:ext>
            </a:extLst>
          </p:cNvPr>
          <p:cNvSpPr txBox="1"/>
          <p:nvPr/>
        </p:nvSpPr>
        <p:spPr>
          <a:xfrm>
            <a:off x="230153" y="395198"/>
            <a:ext cx="7527235" cy="646331"/>
          </a:xfrm>
          <a:prstGeom prst="rect">
            <a:avLst/>
          </a:prstGeom>
          <a:noFill/>
        </p:spPr>
        <p:txBody>
          <a:bodyPr wrap="square" rtlCol="0">
            <a:spAutoFit/>
          </a:bodyPr>
          <a:lstStyle/>
          <a:p>
            <a:pPr algn="ctr"/>
            <a:r>
              <a:rPr lang="en-US" sz="3600" dirty="0">
                <a:latin typeface="Times New Roman" panose="02020603050405020304" pitchFamily="18" charset="0"/>
              </a:rPr>
              <a:t>What We Do </a:t>
            </a:r>
          </a:p>
        </p:txBody>
      </p:sp>
      <p:sp>
        <p:nvSpPr>
          <p:cNvPr id="4" name="TextBox 3">
            <a:extLst>
              <a:ext uri="{FF2B5EF4-FFF2-40B4-BE49-F238E27FC236}">
                <a16:creationId xmlns:a16="http://schemas.microsoft.com/office/drawing/2014/main" id="{5DBB6E64-ACB9-4DCF-A33A-583CD842DAD0}"/>
              </a:ext>
            </a:extLst>
          </p:cNvPr>
          <p:cNvSpPr txBox="1"/>
          <p:nvPr/>
        </p:nvSpPr>
        <p:spPr>
          <a:xfrm>
            <a:off x="8164286" y="395198"/>
            <a:ext cx="3646714" cy="4985980"/>
          </a:xfrm>
          <a:prstGeom prst="rect">
            <a:avLst/>
          </a:prstGeom>
          <a:noFill/>
        </p:spPr>
        <p:txBody>
          <a:bodyPr wrap="square" rtlCol="0">
            <a:spAutoFit/>
          </a:bodyPr>
          <a:lstStyle/>
          <a:p>
            <a:endParaRPr lang="en-US" sz="1400" dirty="0">
              <a:latin typeface="Times New Roman" panose="02020603050405020304" pitchFamily="18" charset="0"/>
            </a:endParaRPr>
          </a:p>
          <a:p>
            <a:endParaRPr lang="en-US" sz="1400" dirty="0">
              <a:latin typeface="Times New Roman" panose="02020603050405020304" pitchFamily="18" charset="0"/>
            </a:endParaRPr>
          </a:p>
          <a:p>
            <a:pPr algn="ctr"/>
            <a:endParaRPr lang="en-US" sz="1400" dirty="0">
              <a:latin typeface="Times New Roman" panose="02020603050405020304" pitchFamily="18" charset="0"/>
            </a:endParaRPr>
          </a:p>
          <a:p>
            <a:pPr algn="ctr"/>
            <a:endParaRPr lang="en-US" sz="1400" dirty="0">
              <a:latin typeface="Times New Roman" panose="02020603050405020304" pitchFamily="18" charset="0"/>
            </a:endParaRPr>
          </a:p>
          <a:p>
            <a:pPr algn="ctr"/>
            <a:endParaRPr lang="en-US" sz="1400" dirty="0">
              <a:latin typeface="Times New Roman" panose="02020603050405020304" pitchFamily="18" charset="0"/>
            </a:endParaRPr>
          </a:p>
          <a:p>
            <a:pPr algn="ctr"/>
            <a:endParaRPr lang="en-US" sz="1400" dirty="0">
              <a:latin typeface="Times New Roman" panose="02020603050405020304" pitchFamily="18" charset="0"/>
            </a:endParaRPr>
          </a:p>
          <a:p>
            <a:pPr algn="ctr"/>
            <a:endParaRPr lang="en-US" sz="1400" dirty="0">
              <a:latin typeface="Times New Roman" panose="02020603050405020304" pitchFamily="18" charset="0"/>
            </a:endParaRPr>
          </a:p>
          <a:p>
            <a:pPr algn="ctr"/>
            <a:endParaRPr lang="en-US" sz="1400" dirty="0">
              <a:latin typeface="Times New Roman" panose="02020603050405020304" pitchFamily="18" charset="0"/>
            </a:endParaRPr>
          </a:p>
          <a:p>
            <a:pPr algn="ctr"/>
            <a:endParaRPr lang="en-US" sz="1400" dirty="0">
              <a:latin typeface="Times New Roman" panose="02020603050405020304" pitchFamily="18" charset="0"/>
            </a:endParaRPr>
          </a:p>
          <a:p>
            <a:pPr algn="ctr"/>
            <a:r>
              <a:rPr lang="en-US" sz="1400" dirty="0">
                <a:latin typeface="Verdana" panose="020B0604030504040204" pitchFamily="34" charset="0"/>
                <a:ea typeface="Verdana" panose="020B0604030504040204" pitchFamily="34" charset="0"/>
              </a:rPr>
              <a:t>Scholarship Program</a:t>
            </a:r>
          </a:p>
          <a:p>
            <a:r>
              <a:rPr lang="en-US" sz="1400" dirty="0">
                <a:latin typeface="Verdana" panose="020B0604030504040204" pitchFamily="34" charset="0"/>
                <a:ea typeface="Verdana" panose="020B0604030504040204" pitchFamily="34" charset="0"/>
              </a:rPr>
              <a:t>This page will show you the photos of the most recent National Scholarship Winners.  If you click on their photo it will also give you a brief description about the winners that was read at the National Convention.  </a:t>
            </a:r>
          </a:p>
          <a:p>
            <a:endParaRPr lang="en-US" sz="14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The Scholarship page will also give you a description about the program and a link for the scholarship application</a:t>
            </a:r>
          </a:p>
          <a:p>
            <a:endParaRPr lang="en-US" sz="1200" dirty="0">
              <a:latin typeface="Times New Roman" panose="02020603050405020304" pitchFamily="18" charset="0"/>
            </a:endParaRPr>
          </a:p>
          <a:p>
            <a:endParaRPr lang="en-US" sz="1200" dirty="0">
              <a:latin typeface="Times New Roman" panose="02020603050405020304" pitchFamily="18" charset="0"/>
            </a:endParaRPr>
          </a:p>
        </p:txBody>
      </p:sp>
    </p:spTree>
    <p:extLst>
      <p:ext uri="{BB962C8B-B14F-4D97-AF65-F5344CB8AC3E}">
        <p14:creationId xmlns:p14="http://schemas.microsoft.com/office/powerpoint/2010/main" val="3769334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7E57A2-E7AE-4E41-BB14-535E9B5705D9}"/>
              </a:ext>
            </a:extLst>
          </p:cNvPr>
          <p:cNvPicPr>
            <a:picLocks noChangeAspect="1"/>
          </p:cNvPicPr>
          <p:nvPr/>
        </p:nvPicPr>
        <p:blipFill>
          <a:blip r:embed="rId2"/>
          <a:stretch>
            <a:fillRect/>
          </a:stretch>
        </p:blipFill>
        <p:spPr>
          <a:xfrm>
            <a:off x="0" y="1166191"/>
            <a:ext cx="8573952" cy="4069521"/>
          </a:xfrm>
          <a:prstGeom prst="rect">
            <a:avLst/>
          </a:prstGeom>
        </p:spPr>
      </p:pic>
      <p:sp>
        <p:nvSpPr>
          <p:cNvPr id="3" name="TextBox 2">
            <a:extLst>
              <a:ext uri="{FF2B5EF4-FFF2-40B4-BE49-F238E27FC236}">
                <a16:creationId xmlns:a16="http://schemas.microsoft.com/office/drawing/2014/main" id="{FA8EE34B-685A-43F8-AE6B-95AB62238625}"/>
              </a:ext>
            </a:extLst>
          </p:cNvPr>
          <p:cNvSpPr txBox="1"/>
          <p:nvPr/>
        </p:nvSpPr>
        <p:spPr>
          <a:xfrm>
            <a:off x="8666922" y="2046789"/>
            <a:ext cx="3379304" cy="2677656"/>
          </a:xfrm>
          <a:prstGeom prst="rect">
            <a:avLst/>
          </a:prstGeom>
          <a:noFill/>
        </p:spPr>
        <p:txBody>
          <a:bodyPr wrap="square" rtlCol="0">
            <a:spAutoFit/>
          </a:bodyPr>
          <a:lstStyle/>
          <a:p>
            <a:pPr algn="ctr"/>
            <a:r>
              <a:rPr lang="en-US" sz="1400" dirty="0">
                <a:latin typeface="Verdana" panose="020B0604030504040204" pitchFamily="34" charset="0"/>
                <a:ea typeface="Verdana" panose="020B0604030504040204" pitchFamily="34" charset="0"/>
              </a:rPr>
              <a:t>Calendar</a:t>
            </a:r>
          </a:p>
          <a:p>
            <a:r>
              <a:rPr lang="en-US" sz="1400" dirty="0">
                <a:latin typeface="Verdana" panose="020B0604030504040204" pitchFamily="34" charset="0"/>
                <a:ea typeface="Verdana" panose="020B0604030504040204" pitchFamily="34" charset="0"/>
              </a:rPr>
              <a:t>On this page you will find the national calendar with  upcoming dates and announcements.</a:t>
            </a:r>
          </a:p>
          <a:p>
            <a:endParaRPr lang="en-US" sz="1400" dirty="0">
              <a:latin typeface="Verdana" panose="020B0604030504040204" pitchFamily="34" charset="0"/>
              <a:ea typeface="Verdana" panose="020B0604030504040204" pitchFamily="34" charset="0"/>
            </a:endParaRPr>
          </a:p>
          <a:p>
            <a:pPr algn="ctr"/>
            <a:r>
              <a:rPr lang="en-US" sz="1400" dirty="0">
                <a:latin typeface="Verdana" panose="020B0604030504040204" pitchFamily="34" charset="0"/>
                <a:ea typeface="Verdana" panose="020B0604030504040204" pitchFamily="34" charset="0"/>
              </a:rPr>
              <a:t>Convention</a:t>
            </a:r>
          </a:p>
          <a:p>
            <a:r>
              <a:rPr lang="en-US" sz="1400" dirty="0">
                <a:latin typeface="Verdana" panose="020B0604030504040204" pitchFamily="34" charset="0"/>
                <a:ea typeface="Verdana" panose="020B0604030504040204" pitchFamily="34" charset="0"/>
              </a:rPr>
              <a:t>This page will give you all the convention information needed for the next National Convention.  Links to Forms and the most recent Photo Gallery of Convention Photos will be posted on this page.</a:t>
            </a:r>
          </a:p>
        </p:txBody>
      </p:sp>
      <p:sp>
        <p:nvSpPr>
          <p:cNvPr id="4" name="TextBox 3">
            <a:extLst>
              <a:ext uri="{FF2B5EF4-FFF2-40B4-BE49-F238E27FC236}">
                <a16:creationId xmlns:a16="http://schemas.microsoft.com/office/drawing/2014/main" id="{1A403A94-6285-4B06-8F7F-4A1DDCBD0592}"/>
              </a:ext>
            </a:extLst>
          </p:cNvPr>
          <p:cNvSpPr txBox="1"/>
          <p:nvPr/>
        </p:nvSpPr>
        <p:spPr>
          <a:xfrm>
            <a:off x="2805675" y="346069"/>
            <a:ext cx="2528326" cy="646331"/>
          </a:xfrm>
          <a:prstGeom prst="rect">
            <a:avLst/>
          </a:prstGeom>
          <a:noFill/>
        </p:spPr>
        <p:txBody>
          <a:bodyPr wrap="square" rtlCol="0">
            <a:spAutoFit/>
          </a:bodyPr>
          <a:lstStyle/>
          <a:p>
            <a:r>
              <a:rPr lang="en-US" sz="3600" dirty="0">
                <a:latin typeface="Times New Roman" panose="02020603050405020304" pitchFamily="18" charset="0"/>
              </a:rPr>
              <a:t>Events </a:t>
            </a:r>
          </a:p>
        </p:txBody>
      </p:sp>
    </p:spTree>
    <p:extLst>
      <p:ext uri="{BB962C8B-B14F-4D97-AF65-F5344CB8AC3E}">
        <p14:creationId xmlns:p14="http://schemas.microsoft.com/office/powerpoint/2010/main" val="1467527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519B5A-C7B0-45B9-9F16-EA5C878397C2}"/>
              </a:ext>
            </a:extLst>
          </p:cNvPr>
          <p:cNvPicPr>
            <a:picLocks noChangeAspect="1"/>
          </p:cNvPicPr>
          <p:nvPr/>
        </p:nvPicPr>
        <p:blipFill>
          <a:blip r:embed="rId2"/>
          <a:stretch>
            <a:fillRect/>
          </a:stretch>
        </p:blipFill>
        <p:spPr>
          <a:xfrm>
            <a:off x="0" y="1219199"/>
            <a:ext cx="8207829" cy="4346713"/>
          </a:xfrm>
          <a:prstGeom prst="rect">
            <a:avLst/>
          </a:prstGeom>
        </p:spPr>
      </p:pic>
      <p:sp>
        <p:nvSpPr>
          <p:cNvPr id="3" name="TextBox 2">
            <a:extLst>
              <a:ext uri="{FF2B5EF4-FFF2-40B4-BE49-F238E27FC236}">
                <a16:creationId xmlns:a16="http://schemas.microsoft.com/office/drawing/2014/main" id="{A144EA30-3081-4D20-AFA6-CC2AEF03E371}"/>
              </a:ext>
            </a:extLst>
          </p:cNvPr>
          <p:cNvSpPr txBox="1"/>
          <p:nvPr/>
        </p:nvSpPr>
        <p:spPr>
          <a:xfrm>
            <a:off x="2530997" y="433535"/>
            <a:ext cx="4285658" cy="646331"/>
          </a:xfrm>
          <a:prstGeom prst="rect">
            <a:avLst/>
          </a:prstGeom>
          <a:noFill/>
        </p:spPr>
        <p:txBody>
          <a:bodyPr wrap="square" rtlCol="0">
            <a:spAutoFit/>
          </a:bodyPr>
          <a:lstStyle/>
          <a:p>
            <a:r>
              <a:rPr lang="en-US" sz="3600" dirty="0">
                <a:latin typeface="Times New Roman" panose="02020603050405020304" pitchFamily="18" charset="0"/>
              </a:rPr>
              <a:t>Documents </a:t>
            </a:r>
          </a:p>
        </p:txBody>
      </p:sp>
      <p:sp>
        <p:nvSpPr>
          <p:cNvPr id="4" name="TextBox 3">
            <a:extLst>
              <a:ext uri="{FF2B5EF4-FFF2-40B4-BE49-F238E27FC236}">
                <a16:creationId xmlns:a16="http://schemas.microsoft.com/office/drawing/2014/main" id="{C044BFAC-BB92-4C47-95E1-1B3A49363656}"/>
              </a:ext>
            </a:extLst>
          </p:cNvPr>
          <p:cNvSpPr txBox="1"/>
          <p:nvPr/>
        </p:nvSpPr>
        <p:spPr>
          <a:xfrm>
            <a:off x="8338457" y="859971"/>
            <a:ext cx="3679371" cy="5262979"/>
          </a:xfrm>
          <a:prstGeom prst="rect">
            <a:avLst/>
          </a:prstGeom>
          <a:noFill/>
        </p:spPr>
        <p:txBody>
          <a:bodyPr wrap="square" rtlCol="0">
            <a:spAutoFit/>
          </a:bodyPr>
          <a:lstStyle/>
          <a:p>
            <a:pPr algn="ctr"/>
            <a:r>
              <a:rPr lang="en-US" sz="1400" dirty="0">
                <a:latin typeface="Verdana" panose="020B0604030504040204" pitchFamily="34" charset="0"/>
                <a:ea typeface="Verdana" panose="020B0604030504040204" pitchFamily="34" charset="0"/>
              </a:rPr>
              <a:t>Capsules</a:t>
            </a:r>
          </a:p>
          <a:p>
            <a:r>
              <a:rPr lang="en-US" sz="1400" dirty="0">
                <a:latin typeface="Verdana" panose="020B0604030504040204" pitchFamily="34" charset="0"/>
                <a:ea typeface="Verdana" panose="020B0604030504040204" pitchFamily="34" charset="0"/>
              </a:rPr>
              <a:t>The page will give you access to all the published national quarterly capsules.  Scroll down a little more and any historical documents you can find here as well.</a:t>
            </a:r>
          </a:p>
          <a:p>
            <a:endParaRPr lang="en-US" sz="1400" dirty="0">
              <a:latin typeface="Verdana" panose="020B0604030504040204" pitchFamily="34" charset="0"/>
              <a:ea typeface="Verdana" panose="020B0604030504040204" pitchFamily="34" charset="0"/>
            </a:endParaRPr>
          </a:p>
          <a:p>
            <a:pPr algn="ctr"/>
            <a:r>
              <a:rPr lang="en-US" sz="1400" dirty="0">
                <a:latin typeface="Verdana" panose="020B0604030504040204" pitchFamily="34" charset="0"/>
                <a:ea typeface="Verdana" panose="020B0604030504040204" pitchFamily="34" charset="0"/>
              </a:rPr>
              <a:t>Members Forms</a:t>
            </a:r>
          </a:p>
          <a:p>
            <a:r>
              <a:rPr lang="en-US" sz="1400" dirty="0">
                <a:latin typeface="Verdana" panose="020B0604030504040204" pitchFamily="34" charset="0"/>
                <a:ea typeface="Verdana" panose="020B0604030504040204" pitchFamily="34" charset="0"/>
              </a:rPr>
              <a:t>If you are being asked to enter in a Password in the Guest Area, the Members Only Password is CORNELL (all caps)</a:t>
            </a:r>
          </a:p>
          <a:p>
            <a:endParaRPr lang="en-US" sz="14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All member Documents are posted under members Forms.  National Constitution &amp; Bylaws, Convention Books &amp; Photos, National Operating Budget, Forms, Handbooks, Membership &amp; Officer Rosters, marketing Materials, and Plans of Work &amp; Reports.</a:t>
            </a:r>
          </a:p>
          <a:p>
            <a:endParaRPr lang="en-US" sz="14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                 Presentations </a:t>
            </a:r>
          </a:p>
          <a:p>
            <a:r>
              <a:rPr lang="en-US" sz="1400" dirty="0">
                <a:latin typeface="Verdana" panose="020B0604030504040204" pitchFamily="34" charset="0"/>
                <a:ea typeface="Verdana" panose="020B0604030504040204" pitchFamily="34" charset="0"/>
              </a:rPr>
              <a:t>Click here to find our presentations </a:t>
            </a:r>
          </a:p>
        </p:txBody>
      </p:sp>
    </p:spTree>
    <p:extLst>
      <p:ext uri="{BB962C8B-B14F-4D97-AF65-F5344CB8AC3E}">
        <p14:creationId xmlns:p14="http://schemas.microsoft.com/office/powerpoint/2010/main" val="1805541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EA7C48-8D1E-4F2B-B9C6-345E294A80FC}"/>
              </a:ext>
            </a:extLst>
          </p:cNvPr>
          <p:cNvPicPr>
            <a:picLocks noChangeAspect="1"/>
          </p:cNvPicPr>
          <p:nvPr/>
        </p:nvPicPr>
        <p:blipFill>
          <a:blip r:embed="rId2"/>
          <a:stretch>
            <a:fillRect/>
          </a:stretch>
        </p:blipFill>
        <p:spPr>
          <a:xfrm>
            <a:off x="0" y="1232452"/>
            <a:ext cx="8136552" cy="3632891"/>
          </a:xfrm>
          <a:prstGeom prst="rect">
            <a:avLst/>
          </a:prstGeom>
        </p:spPr>
      </p:pic>
      <p:sp>
        <p:nvSpPr>
          <p:cNvPr id="3" name="TextBox 2">
            <a:extLst>
              <a:ext uri="{FF2B5EF4-FFF2-40B4-BE49-F238E27FC236}">
                <a16:creationId xmlns:a16="http://schemas.microsoft.com/office/drawing/2014/main" id="{5AA366CD-B7A0-446A-A603-D02A0F2DF693}"/>
              </a:ext>
            </a:extLst>
          </p:cNvPr>
          <p:cNvSpPr txBox="1"/>
          <p:nvPr/>
        </p:nvSpPr>
        <p:spPr>
          <a:xfrm>
            <a:off x="1915886" y="434575"/>
            <a:ext cx="3962400" cy="646331"/>
          </a:xfrm>
          <a:prstGeom prst="rect">
            <a:avLst/>
          </a:prstGeom>
          <a:noFill/>
        </p:spPr>
        <p:txBody>
          <a:bodyPr wrap="square" rtlCol="0">
            <a:spAutoFit/>
          </a:bodyPr>
          <a:lstStyle/>
          <a:p>
            <a:r>
              <a:rPr lang="en-US" sz="3600" dirty="0">
                <a:latin typeface="Times New Roman" panose="02020603050405020304" pitchFamily="18" charset="0"/>
              </a:rPr>
              <a:t>Membership </a:t>
            </a:r>
          </a:p>
        </p:txBody>
      </p:sp>
      <p:sp>
        <p:nvSpPr>
          <p:cNvPr id="4" name="TextBox 3">
            <a:extLst>
              <a:ext uri="{FF2B5EF4-FFF2-40B4-BE49-F238E27FC236}">
                <a16:creationId xmlns:a16="http://schemas.microsoft.com/office/drawing/2014/main" id="{57787F5A-5353-483E-B643-7E3A1BE3AAA9}"/>
              </a:ext>
            </a:extLst>
          </p:cNvPr>
          <p:cNvSpPr txBox="1"/>
          <p:nvPr/>
        </p:nvSpPr>
        <p:spPr>
          <a:xfrm>
            <a:off x="8349342" y="1617736"/>
            <a:ext cx="3624943" cy="2893100"/>
          </a:xfrm>
          <a:prstGeom prst="rect">
            <a:avLst/>
          </a:prstGeom>
          <a:noFill/>
        </p:spPr>
        <p:txBody>
          <a:bodyPr wrap="square" rtlCol="0">
            <a:spAutoFit/>
          </a:bodyPr>
          <a:lstStyle/>
          <a:p>
            <a:pPr algn="ctr"/>
            <a:r>
              <a:rPr lang="en-US" sz="1400" dirty="0">
                <a:latin typeface="Verdana" panose="020B0604030504040204" pitchFamily="34" charset="0"/>
                <a:ea typeface="Verdana" panose="020B0604030504040204" pitchFamily="34" charset="0"/>
              </a:rPr>
              <a:t>Why Join NARBW</a:t>
            </a:r>
          </a:p>
          <a:p>
            <a:endParaRPr lang="en-US" sz="14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This page gives readers the purpose of  the organization, member testimonials, and the types of memberships that are offered by the organization.</a:t>
            </a:r>
          </a:p>
          <a:p>
            <a:endParaRPr lang="en-US" sz="14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There is a link to the NARBW Brochure  for the readers convenience. Scroll down a little more and find two simple steps to join.</a:t>
            </a:r>
          </a:p>
          <a:p>
            <a:endParaRPr lang="en-US" sz="1400" dirty="0">
              <a:latin typeface="Times New Roman" panose="02020603050405020304" pitchFamily="18" charset="0"/>
            </a:endParaRPr>
          </a:p>
        </p:txBody>
      </p:sp>
    </p:spTree>
    <p:extLst>
      <p:ext uri="{BB962C8B-B14F-4D97-AF65-F5344CB8AC3E}">
        <p14:creationId xmlns:p14="http://schemas.microsoft.com/office/powerpoint/2010/main" val="3177151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6D085A-8A6D-4AC3-9A2D-2C595F713301}"/>
              </a:ext>
            </a:extLst>
          </p:cNvPr>
          <p:cNvSpPr txBox="1"/>
          <p:nvPr/>
        </p:nvSpPr>
        <p:spPr>
          <a:xfrm>
            <a:off x="622507" y="421022"/>
            <a:ext cx="7593495" cy="646331"/>
          </a:xfrm>
          <a:prstGeom prst="rect">
            <a:avLst/>
          </a:prstGeom>
          <a:noFill/>
        </p:spPr>
        <p:txBody>
          <a:bodyPr wrap="square" rtlCol="0">
            <a:spAutoFit/>
          </a:bodyPr>
          <a:lstStyle/>
          <a:p>
            <a:pPr algn="ctr"/>
            <a:r>
              <a:rPr lang="en-US" sz="3600" dirty="0">
                <a:latin typeface="Times New Roman" panose="02020603050405020304" pitchFamily="18" charset="0"/>
              </a:rPr>
              <a:t>Join </a:t>
            </a:r>
          </a:p>
        </p:txBody>
      </p:sp>
      <p:sp>
        <p:nvSpPr>
          <p:cNvPr id="4" name="TextBox 3">
            <a:extLst>
              <a:ext uri="{FF2B5EF4-FFF2-40B4-BE49-F238E27FC236}">
                <a16:creationId xmlns:a16="http://schemas.microsoft.com/office/drawing/2014/main" id="{D8D47266-965D-4A90-AFE2-41341AC55C51}"/>
              </a:ext>
            </a:extLst>
          </p:cNvPr>
          <p:cNvSpPr txBox="1"/>
          <p:nvPr/>
        </p:nvSpPr>
        <p:spPr>
          <a:xfrm>
            <a:off x="9188606" y="1813172"/>
            <a:ext cx="2698596" cy="2000548"/>
          </a:xfrm>
          <a:prstGeom prst="rect">
            <a:avLst/>
          </a:prstGeom>
          <a:noFill/>
        </p:spPr>
        <p:txBody>
          <a:bodyPr wrap="square" rtlCol="0">
            <a:spAutoFit/>
          </a:bodyPr>
          <a:lstStyle/>
          <a:p>
            <a:endParaRPr lang="en-US" sz="14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Step 1:  Complete an online application</a:t>
            </a:r>
          </a:p>
          <a:p>
            <a:endParaRPr lang="en-US" sz="14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Step 2:  Submit your dues (to the local chapter) or for member-at-large submit payments on-line.</a:t>
            </a:r>
          </a:p>
          <a:p>
            <a:endParaRPr lang="en-US" sz="1200" dirty="0">
              <a:latin typeface="Times New Roman" panose="02020603050405020304" pitchFamily="18" charset="0"/>
            </a:endParaRPr>
          </a:p>
        </p:txBody>
      </p:sp>
      <p:pic>
        <p:nvPicPr>
          <p:cNvPr id="5" name="Picture 4">
            <a:extLst>
              <a:ext uri="{FF2B5EF4-FFF2-40B4-BE49-F238E27FC236}">
                <a16:creationId xmlns:a16="http://schemas.microsoft.com/office/drawing/2014/main" id="{35A30A36-9BE5-4F88-8407-EE5EB832ADA3}"/>
              </a:ext>
            </a:extLst>
          </p:cNvPr>
          <p:cNvPicPr>
            <a:picLocks noChangeAspect="1"/>
          </p:cNvPicPr>
          <p:nvPr/>
        </p:nvPicPr>
        <p:blipFill>
          <a:blip r:embed="rId2"/>
          <a:stretch>
            <a:fillRect/>
          </a:stretch>
        </p:blipFill>
        <p:spPr>
          <a:xfrm>
            <a:off x="304798" y="1291590"/>
            <a:ext cx="8046720" cy="4274820"/>
          </a:xfrm>
          <a:prstGeom prst="rect">
            <a:avLst/>
          </a:prstGeom>
        </p:spPr>
      </p:pic>
    </p:spTree>
    <p:extLst>
      <p:ext uri="{BB962C8B-B14F-4D97-AF65-F5344CB8AC3E}">
        <p14:creationId xmlns:p14="http://schemas.microsoft.com/office/powerpoint/2010/main" val="2739089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30418-279B-4360-8C5B-7937B08F7D9B}"/>
              </a:ext>
            </a:extLst>
          </p:cNvPr>
          <p:cNvPicPr>
            <a:picLocks noChangeAspect="1"/>
          </p:cNvPicPr>
          <p:nvPr/>
        </p:nvPicPr>
        <p:blipFill>
          <a:blip r:embed="rId2"/>
          <a:stretch>
            <a:fillRect/>
          </a:stretch>
        </p:blipFill>
        <p:spPr>
          <a:xfrm>
            <a:off x="0" y="1406537"/>
            <a:ext cx="9044327" cy="4044925"/>
          </a:xfrm>
          <a:prstGeom prst="rect">
            <a:avLst/>
          </a:prstGeom>
        </p:spPr>
      </p:pic>
      <p:sp>
        <p:nvSpPr>
          <p:cNvPr id="3" name="TextBox 2">
            <a:extLst>
              <a:ext uri="{FF2B5EF4-FFF2-40B4-BE49-F238E27FC236}">
                <a16:creationId xmlns:a16="http://schemas.microsoft.com/office/drawing/2014/main" id="{CA6D085A-8A6D-4AC3-9A2D-2C595F713301}"/>
              </a:ext>
            </a:extLst>
          </p:cNvPr>
          <p:cNvSpPr txBox="1"/>
          <p:nvPr/>
        </p:nvSpPr>
        <p:spPr>
          <a:xfrm>
            <a:off x="622507" y="421022"/>
            <a:ext cx="7593495" cy="646331"/>
          </a:xfrm>
          <a:prstGeom prst="rect">
            <a:avLst/>
          </a:prstGeom>
          <a:noFill/>
        </p:spPr>
        <p:txBody>
          <a:bodyPr wrap="square" rtlCol="0">
            <a:spAutoFit/>
          </a:bodyPr>
          <a:lstStyle/>
          <a:p>
            <a:pPr algn="ctr"/>
            <a:r>
              <a:rPr lang="en-US" sz="3600" dirty="0">
                <a:latin typeface="Times New Roman" panose="02020603050405020304" pitchFamily="18" charset="0"/>
              </a:rPr>
              <a:t>Contact </a:t>
            </a:r>
          </a:p>
        </p:txBody>
      </p:sp>
      <p:sp>
        <p:nvSpPr>
          <p:cNvPr id="4" name="TextBox 3">
            <a:extLst>
              <a:ext uri="{FF2B5EF4-FFF2-40B4-BE49-F238E27FC236}">
                <a16:creationId xmlns:a16="http://schemas.microsoft.com/office/drawing/2014/main" id="{D8D47266-965D-4A90-AFE2-41341AC55C51}"/>
              </a:ext>
            </a:extLst>
          </p:cNvPr>
          <p:cNvSpPr txBox="1"/>
          <p:nvPr/>
        </p:nvSpPr>
        <p:spPr>
          <a:xfrm>
            <a:off x="9199492" y="2459503"/>
            <a:ext cx="2698596" cy="2215991"/>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rPr>
              <a:t>This page will allow you to send an email to national with your questions or comments.</a:t>
            </a:r>
          </a:p>
          <a:p>
            <a:endParaRPr lang="en-US" sz="14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You will also see that the live Facebook social media page for national is also visible.</a:t>
            </a:r>
          </a:p>
          <a:p>
            <a:endParaRPr lang="en-US" sz="1200" dirty="0">
              <a:latin typeface="Times New Roman" panose="02020603050405020304" pitchFamily="18" charset="0"/>
            </a:endParaRPr>
          </a:p>
        </p:txBody>
      </p:sp>
    </p:spTree>
    <p:extLst>
      <p:ext uri="{BB962C8B-B14F-4D97-AF65-F5344CB8AC3E}">
        <p14:creationId xmlns:p14="http://schemas.microsoft.com/office/powerpoint/2010/main" val="28237444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Parallax</Template>
  <TotalTime>206</TotalTime>
  <Words>976</Words>
  <Application>Microsoft Office PowerPoint</Application>
  <PresentationFormat>Widescreen</PresentationFormat>
  <Paragraphs>115</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Corbel</vt:lpstr>
      <vt:lpstr>Times New Roman</vt:lpstr>
      <vt:lpstr>Verdana</vt:lpstr>
      <vt:lpstr>Parallax</vt:lpstr>
      <vt:lpstr>National Association of Railway BusinessWomen</vt:lpstr>
      <vt:lpstr>When logging on to the website it will bring you to the HOME PAGE.   Navigate through the website by using the scroll bar on the right hand side of your screen or by clicking on the menu bar at the top center of your screen.  SCROLL DOWN You will see the Photo Gallery, Our Purpose, In The Spotlight, Welfare Warriors &amp; Presentations. The most recent posts are shown on the Home Page.  You will see the most recent national Presidents here on the Home Page and  a link to view the page for the Hall of National Presidents  At the Very Bottom of the Home Page there are Quick Links to some of the website pages and social media links.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Association of Railway Business</dc:title>
  <dc:creator>Jasmine L. Manley</dc:creator>
  <cp:lastModifiedBy>nancy von dolteren</cp:lastModifiedBy>
  <cp:revision>34</cp:revision>
  <dcterms:created xsi:type="dcterms:W3CDTF">2019-06-06T19:53:47Z</dcterms:created>
  <dcterms:modified xsi:type="dcterms:W3CDTF">2019-12-19T18:36:07Z</dcterms:modified>
</cp:coreProperties>
</file>